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312" r:id="rId3"/>
    <p:sldId id="308" r:id="rId4"/>
    <p:sldId id="309" r:id="rId5"/>
    <p:sldId id="301" r:id="rId6"/>
    <p:sldId id="304" r:id="rId7"/>
    <p:sldId id="306" r:id="rId8"/>
    <p:sldId id="307" r:id="rId9"/>
    <p:sldId id="310" r:id="rId10"/>
    <p:sldId id="311" r:id="rId11"/>
    <p:sldId id="300" r:id="rId12"/>
    <p:sldId id="276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113" autoAdjust="0"/>
    <p:restoredTop sz="94660"/>
  </p:normalViewPr>
  <p:slideViewPr>
    <p:cSldViewPr snapToGrid="0" snapToObjects="1">
      <p:cViewPr varScale="1">
        <p:scale>
          <a:sx n="87" d="100"/>
          <a:sy n="87" d="100"/>
        </p:scale>
        <p:origin x="-142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C826D4-5288-1E48-96F4-74458EA63975}" type="datetimeFigureOut">
              <a:rPr lang="en-US" smtClean="0"/>
              <a:t>8/8/2016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E4C2B6-CDC2-BC45-B917-A47FA9FB7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8739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7CE911-05A3-BA47-870A-13FC0F82BC59}" type="datetimeFigureOut">
              <a:rPr lang="en-US" smtClean="0"/>
              <a:t>8/8/2016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34EEC8-AB4F-8F4D-BEA7-1D09BCF402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27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9BBC-9208-0242-A389-DCCB388F01EE}" type="datetimeFigureOut">
              <a:rPr lang="en-US" smtClean="0"/>
              <a:t>8/8/2016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BCE44-2FE1-5040-B6F6-882E58D82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461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9BBC-9208-0242-A389-DCCB388F01EE}" type="datetimeFigureOut">
              <a:rPr lang="en-US" smtClean="0"/>
              <a:t>8/8/2016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BCE44-2FE1-5040-B6F6-882E58D82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062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9BBC-9208-0242-A389-DCCB388F01EE}" type="datetimeFigureOut">
              <a:rPr lang="en-US" smtClean="0"/>
              <a:t>8/8/2016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BCE44-2FE1-5040-B6F6-882E58D82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206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9BBC-9208-0242-A389-DCCB388F01EE}" type="datetimeFigureOut">
              <a:rPr lang="en-US" smtClean="0"/>
              <a:t>8/8/2016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BCE44-2FE1-5040-B6F6-882E58D82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202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9BBC-9208-0242-A389-DCCB388F01EE}" type="datetimeFigureOut">
              <a:rPr lang="en-US" smtClean="0"/>
              <a:t>8/8/2016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BCE44-2FE1-5040-B6F6-882E58D82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277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9BBC-9208-0242-A389-DCCB388F01EE}" type="datetimeFigureOut">
              <a:rPr lang="en-US" smtClean="0"/>
              <a:t>8/8/2016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BCE44-2FE1-5040-B6F6-882E58D82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373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9BBC-9208-0242-A389-DCCB388F01EE}" type="datetimeFigureOut">
              <a:rPr lang="en-US" smtClean="0"/>
              <a:t>8/8/2016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BCE44-2FE1-5040-B6F6-882E58D82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86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9BBC-9208-0242-A389-DCCB388F01EE}" type="datetimeFigureOut">
              <a:rPr lang="en-US" smtClean="0"/>
              <a:t>8/8/2016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BCE44-2FE1-5040-B6F6-882E58D82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275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9BBC-9208-0242-A389-DCCB388F01EE}" type="datetimeFigureOut">
              <a:rPr lang="en-US" smtClean="0"/>
              <a:t>8/8/2016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BCE44-2FE1-5040-B6F6-882E58D82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872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9BBC-9208-0242-A389-DCCB388F01EE}" type="datetimeFigureOut">
              <a:rPr lang="en-US" smtClean="0"/>
              <a:t>8/8/2016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BCE44-2FE1-5040-B6F6-882E58D82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20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9BBC-9208-0242-A389-DCCB388F01EE}" type="datetimeFigureOut">
              <a:rPr lang="en-US" smtClean="0"/>
              <a:t>8/8/2016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BCE44-2FE1-5040-B6F6-882E58D82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901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5E9BBC-9208-0242-A389-DCCB388F01EE}" type="datetimeFigureOut">
              <a:rPr lang="en-US" smtClean="0"/>
              <a:t>8/8/2016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3BCE44-2FE1-5040-B6F6-882E58D82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144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cawdb_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9320" y="997489"/>
            <a:ext cx="4313064" cy="171912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10855" y="3267525"/>
            <a:ext cx="9144000" cy="2162992"/>
          </a:xfrm>
          <a:prstGeom prst="rect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48997" y="3495491"/>
            <a:ext cx="7663645" cy="2453356"/>
          </a:xfrm>
        </p:spPr>
        <p:txBody>
          <a:bodyPr>
            <a:normAutofit/>
          </a:bodyPr>
          <a:lstStyle/>
          <a:p>
            <a:r>
              <a:rPr lang="en-US" sz="2400" i="1" dirty="0" smtClean="0"/>
              <a:t>Presentation to </a:t>
            </a:r>
          </a:p>
          <a:p>
            <a:r>
              <a:rPr lang="en-US" dirty="0" smtClean="0"/>
              <a:t>Joint NCWorks Commission and NCAWDB</a:t>
            </a:r>
          </a:p>
          <a:p>
            <a:r>
              <a:rPr lang="en-US" dirty="0" smtClean="0"/>
              <a:t>August 9,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770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13871"/>
            <a:ext cx="3008313" cy="1162050"/>
          </a:xfrm>
        </p:spPr>
        <p:txBody>
          <a:bodyPr/>
          <a:lstStyle/>
          <a:p>
            <a:r>
              <a:rPr lang="en-US" dirty="0"/>
              <a:t>Technology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238" y="1576483"/>
            <a:ext cx="3986602" cy="4691063"/>
          </a:xfrm>
        </p:spPr>
        <p:txBody>
          <a:bodyPr>
            <a:normAutofit/>
          </a:bodyPr>
          <a:lstStyle/>
          <a:p>
            <a:r>
              <a:rPr lang="en-US" sz="1800" dirty="0" smtClean="0"/>
              <a:t>Develop </a:t>
            </a:r>
            <a:r>
              <a:rPr lang="en-US" sz="1800" dirty="0"/>
              <a:t>strategies for using technology to maximize the accessibility and effectiveness of the local workforce development system for employers, and workers and jobseekers… </a:t>
            </a:r>
          </a:p>
        </p:txBody>
      </p:sp>
      <p:pic>
        <p:nvPicPr>
          <p:cNvPr id="5" name="Content Placeholder 4" descr="Computer_screenCentralina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2113" y="1552618"/>
            <a:ext cx="4218215" cy="313436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936410" y="1242228"/>
            <a:ext cx="382088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2000" dirty="0" err="1"/>
              <a:t>Centralina</a:t>
            </a:r>
            <a:endParaRPr lang="en-US" sz="2000" dirty="0"/>
          </a:p>
          <a:p>
            <a:pPr algn="ctr">
              <a:lnSpc>
                <a:spcPct val="50000"/>
              </a:lnSpc>
              <a:spcBef>
                <a:spcPct val="20000"/>
              </a:spcBef>
            </a:pPr>
            <a:r>
              <a:rPr lang="en-US" sz="2000" dirty="0"/>
              <a:t>Career Headlight</a:t>
            </a:r>
          </a:p>
        </p:txBody>
      </p:sp>
      <p:pic>
        <p:nvPicPr>
          <p:cNvPr id="7" name="Picture 6" descr="Computer_screenCharlott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9127" y="3927470"/>
            <a:ext cx="3978331" cy="295612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863871" y="3650471"/>
            <a:ext cx="328748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/>
              <a:t>Charlotte</a:t>
            </a:r>
          </a:p>
          <a:p>
            <a:pPr algn="ctr">
              <a:lnSpc>
                <a:spcPct val="50000"/>
              </a:lnSpc>
            </a:pPr>
            <a:r>
              <a:rPr lang="en-US" sz="2000" dirty="0"/>
              <a:t>Youth Business Connecto</a:t>
            </a:r>
            <a:r>
              <a:rPr lang="en-US" dirty="0"/>
              <a:t>r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57526" y="-15762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i="1" dirty="0" err="1">
                <a:latin typeface="Brush Script MT" pitchFamily="66" charset="0"/>
              </a:rPr>
              <a:t>Example_System</a:t>
            </a:r>
            <a:r>
              <a:rPr lang="en-US" sz="3200" i="1" dirty="0">
                <a:latin typeface="Brush Script MT" pitchFamily="66" charset="0"/>
              </a:rPr>
              <a:t> Capacity</a:t>
            </a:r>
          </a:p>
        </p:txBody>
      </p:sp>
    </p:spTree>
    <p:extLst>
      <p:ext uri="{BB962C8B-B14F-4D97-AF65-F5344CB8AC3E}">
        <p14:creationId xmlns:p14="http://schemas.microsoft.com/office/powerpoint/2010/main" val="76536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cawdb_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370" y="5925915"/>
            <a:ext cx="1755328" cy="699650"/>
          </a:xfrm>
          <a:prstGeom prst="rect">
            <a:avLst/>
          </a:prstGeom>
        </p:spPr>
      </p:pic>
      <p:pic>
        <p:nvPicPr>
          <p:cNvPr id="6" name="Picture 5" descr="ncawdb_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9320" y="2279034"/>
            <a:ext cx="4313064" cy="1719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439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14563"/>
            <a:ext cx="8229600" cy="4111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000" dirty="0" smtClean="0"/>
              <a:t>Questions?</a:t>
            </a:r>
          </a:p>
          <a:p>
            <a:pPr marL="0" indent="0" algn="ctr">
              <a:buNone/>
            </a:pPr>
            <a:endParaRPr lang="en-US" sz="6000" dirty="0" smtClean="0"/>
          </a:p>
          <a:p>
            <a:pPr marL="0" indent="0" algn="ctr">
              <a:buNone/>
            </a:pPr>
            <a:r>
              <a:rPr lang="en-US" sz="4800" dirty="0" err="1" smtClean="0"/>
              <a:t>www.ncawdb.org</a:t>
            </a:r>
            <a:endParaRPr lang="en-US" sz="4800" dirty="0"/>
          </a:p>
        </p:txBody>
      </p:sp>
      <p:pic>
        <p:nvPicPr>
          <p:cNvPr id="4" name="Picture 3" descr="ncawdb_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370" y="5925915"/>
            <a:ext cx="1755328" cy="69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266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Local Workforce Development Boards</a:t>
            </a:r>
            <a:endParaRPr lang="en-US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4000" smtClean="0"/>
              <a:t>A Convener - </a:t>
            </a:r>
            <a:r>
              <a:rPr lang="en-US" smtClean="0"/>
              <a:t>Bring together business, labor, education, and economic development, and other community groups</a:t>
            </a:r>
          </a:p>
          <a:p>
            <a:pPr lvl="1"/>
            <a:r>
              <a:rPr lang="en-US" smtClean="0"/>
              <a:t>Inform of changing industry needs</a:t>
            </a:r>
          </a:p>
          <a:p>
            <a:pPr lvl="1"/>
            <a:r>
              <a:rPr lang="en-US" smtClean="0"/>
              <a:t>Drive efforts to make system more effective</a:t>
            </a:r>
          </a:p>
          <a:p>
            <a:pPr lvl="1"/>
            <a:r>
              <a:rPr lang="en-US" smtClean="0"/>
              <a:t>A catalyst for innovation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05521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Minimum Membership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8328" y="441505"/>
            <a:ext cx="4708472" cy="116205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Local Workforce Board Membership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pPr marL="457200" lvl="0" indent="-330200">
              <a:lnSpc>
                <a:spcPct val="115000"/>
              </a:lnSpc>
              <a:spcAft>
                <a:spcPts val="400"/>
              </a:spcAft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sz="1600" b="1" dirty="0">
                <a:solidFill>
                  <a:schemeClr val="dk1"/>
                </a:solidFill>
              </a:rPr>
              <a:t>Business Representatives</a:t>
            </a:r>
          </a:p>
          <a:p>
            <a:pPr marL="457200" lvl="0" indent="-330200">
              <a:lnSpc>
                <a:spcPct val="115000"/>
              </a:lnSpc>
              <a:spcAft>
                <a:spcPts val="400"/>
              </a:spcAft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sz="1600" b="1" dirty="0">
                <a:solidFill>
                  <a:schemeClr val="dk1"/>
                </a:solidFill>
              </a:rPr>
              <a:t>Workforce Representatives</a:t>
            </a:r>
          </a:p>
          <a:p>
            <a:pPr marL="457200" lvl="0" indent="-330200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-US" sz="1600" b="1" dirty="0">
                <a:solidFill>
                  <a:schemeClr val="dk1"/>
                </a:solidFill>
              </a:rPr>
              <a:t>Other Representatives to include:</a:t>
            </a:r>
          </a:p>
          <a:p>
            <a:pPr marL="742950" lvl="1" indent="-228600">
              <a:spcBef>
                <a:spcPts val="0"/>
              </a:spcBef>
              <a:spcAft>
                <a:spcPts val="300"/>
              </a:spcAft>
              <a:buClr>
                <a:schemeClr val="dk1"/>
              </a:buClr>
              <a:buSzPct val="100000"/>
              <a:buFont typeface="Arial"/>
              <a:buChar char="○"/>
            </a:pPr>
            <a:r>
              <a:rPr lang="en-US" sz="1500" dirty="0">
                <a:solidFill>
                  <a:schemeClr val="dk1"/>
                </a:solidFill>
              </a:rPr>
              <a:t>Adult Education/Literacy Providers</a:t>
            </a:r>
          </a:p>
          <a:p>
            <a:pPr marL="742950" lvl="1" indent="-228600">
              <a:spcAft>
                <a:spcPts val="300"/>
              </a:spcAft>
              <a:buClr>
                <a:schemeClr val="dk1"/>
              </a:buClr>
              <a:buSzPct val="100000"/>
              <a:buFont typeface="Arial"/>
              <a:buChar char="○"/>
            </a:pPr>
            <a:r>
              <a:rPr lang="en-US" sz="1500" dirty="0">
                <a:solidFill>
                  <a:schemeClr val="dk1"/>
                </a:solidFill>
              </a:rPr>
              <a:t>Higher Education (including community colleges)</a:t>
            </a:r>
          </a:p>
          <a:p>
            <a:pPr marL="742950" lvl="1" indent="-228600">
              <a:spcAft>
                <a:spcPts val="300"/>
              </a:spcAft>
              <a:buClr>
                <a:schemeClr val="dk1"/>
              </a:buClr>
              <a:buSzPct val="100000"/>
              <a:buFont typeface="Arial"/>
              <a:buChar char="○"/>
            </a:pPr>
            <a:r>
              <a:rPr lang="en-US" sz="1500" dirty="0">
                <a:solidFill>
                  <a:schemeClr val="dk1"/>
                </a:solidFill>
              </a:rPr>
              <a:t>Economic and Community Development</a:t>
            </a:r>
          </a:p>
          <a:p>
            <a:pPr marL="742950" lvl="1" indent="-228600">
              <a:spcBef>
                <a:spcPts val="0"/>
              </a:spcBef>
              <a:spcAft>
                <a:spcPts val="300"/>
              </a:spcAft>
              <a:buClr>
                <a:schemeClr val="dk1"/>
              </a:buClr>
              <a:buSzPct val="100000"/>
              <a:buFont typeface="Arial"/>
              <a:buChar char="○"/>
            </a:pPr>
            <a:r>
              <a:rPr lang="en-US" sz="1500" dirty="0">
                <a:solidFill>
                  <a:schemeClr val="dk1"/>
                </a:solidFill>
              </a:rPr>
              <a:t>Wagner-</a:t>
            </a:r>
            <a:r>
              <a:rPr lang="en-US" sz="1500" dirty="0" err="1">
                <a:solidFill>
                  <a:schemeClr val="dk1"/>
                </a:solidFill>
              </a:rPr>
              <a:t>Peyser</a:t>
            </a:r>
            <a:r>
              <a:rPr lang="en-US" sz="1500" dirty="0">
                <a:solidFill>
                  <a:schemeClr val="dk1"/>
                </a:solidFill>
              </a:rPr>
              <a:t> Employment Services</a:t>
            </a:r>
          </a:p>
          <a:p>
            <a:pPr marL="742950" lvl="1" indent="-228600">
              <a:spcAft>
                <a:spcPts val="300"/>
              </a:spcAft>
              <a:buClr>
                <a:schemeClr val="dk1"/>
              </a:buClr>
              <a:buSzPct val="100000"/>
              <a:buFont typeface="Arial"/>
              <a:buChar char="○"/>
            </a:pPr>
            <a:r>
              <a:rPr lang="en-US" sz="1500" dirty="0">
                <a:solidFill>
                  <a:schemeClr val="dk1"/>
                </a:solidFill>
              </a:rPr>
              <a:t>Vocational Rehabilitation</a:t>
            </a:r>
          </a:p>
          <a:p>
            <a:pPr marL="742950" lvl="1" indent="-228600">
              <a:spcAft>
                <a:spcPts val="300"/>
              </a:spcAft>
              <a:buClr>
                <a:schemeClr val="dk1"/>
              </a:buClr>
              <a:buSzPct val="100000"/>
              <a:buFont typeface="Arial"/>
              <a:buChar char="○"/>
            </a:pPr>
            <a:r>
              <a:rPr lang="en-US" sz="1500" dirty="0">
                <a:solidFill>
                  <a:schemeClr val="dk1"/>
                </a:solidFill>
              </a:rPr>
              <a:t>May include others determined appropriate by chief elected officials</a:t>
            </a: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1" r="12689"/>
          <a:stretch/>
        </p:blipFill>
        <p:spPr>
          <a:xfrm>
            <a:off x="4467198" y="1748668"/>
            <a:ext cx="3852694" cy="3958831"/>
          </a:xfrm>
          <a:prstGeom prst="rect">
            <a:avLst/>
          </a:prstGeom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476249" y="6265644"/>
            <a:ext cx="4910209" cy="365125"/>
          </a:xfrm>
        </p:spPr>
        <p:txBody>
          <a:bodyPr/>
          <a:lstStyle/>
          <a:p>
            <a:r>
              <a:rPr lang="en-US" dirty="0" smtClean="0"/>
              <a:t>Source: </a:t>
            </a:r>
            <a:r>
              <a:rPr lang="en-US" dirty="0" err="1" smtClean="0"/>
              <a:t>WorforceOne_Employment</a:t>
            </a:r>
            <a:r>
              <a:rPr lang="en-US" dirty="0" smtClean="0"/>
              <a:t> and Training Administration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6119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27" y="522513"/>
            <a:ext cx="9232277" cy="5987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1254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 fontScale="90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Role of Local Workforce Development Boards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60" b="6612"/>
          <a:stretch/>
        </p:blipFill>
        <p:spPr>
          <a:xfrm>
            <a:off x="735929" y="1525044"/>
            <a:ext cx="7455875" cy="4638765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54003" y="6356350"/>
            <a:ext cx="4262273" cy="365125"/>
          </a:xfrm>
        </p:spPr>
        <p:txBody>
          <a:bodyPr/>
          <a:lstStyle/>
          <a:p>
            <a:r>
              <a:rPr lang="en-US" dirty="0" smtClean="0"/>
              <a:t>Source: </a:t>
            </a:r>
            <a:r>
              <a:rPr lang="en-US" dirty="0" err="1" smtClean="0"/>
              <a:t>WorforceOne_Employment</a:t>
            </a:r>
            <a:r>
              <a:rPr lang="en-US" dirty="0" smtClean="0"/>
              <a:t> and Training Administration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629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i="1" dirty="0" err="1">
                <a:latin typeface="Brush Script MT" pitchFamily="66" charset="0"/>
              </a:rPr>
              <a:t>Example_Strategic</a:t>
            </a:r>
            <a:r>
              <a:rPr lang="en-US" sz="3200" b="1" i="1" dirty="0">
                <a:latin typeface="Brush Script MT" pitchFamily="66" charset="0"/>
              </a:rPr>
              <a:t> Function</a:t>
            </a:r>
            <a:endParaRPr lang="en-US" sz="3200" b="1" i="1" dirty="0">
              <a:latin typeface="Brush Script MT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825422" y="1700837"/>
            <a:ext cx="5111750" cy="455844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</a:rPr>
              <a:t>Workforce Boards across NC:</a:t>
            </a:r>
          </a:p>
          <a:p>
            <a:r>
              <a:rPr lang="en-US" sz="1600" dirty="0">
                <a:solidFill>
                  <a:schemeClr val="accent1">
                    <a:lumMod val="75000"/>
                  </a:schemeClr>
                </a:solidFill>
              </a:rPr>
              <a:t>provide economic developers with regional labor market information detailing the availability and competitiveness of talent in support of their business recruitment and or expansion efforts. </a:t>
            </a:r>
            <a:endParaRPr lang="en-US" sz="1600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16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</a:rPr>
              <a:t>provide 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</a:rPr>
              <a:t>both higher level and drilled down labor market information regarding forecasted top-growth occupations and sustainability for the purpose of establishing new Career/Technical Education program offerings for high school students</a:t>
            </a:r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endParaRPr lang="en-US" sz="16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1600" dirty="0">
                <a:solidFill>
                  <a:schemeClr val="accent1">
                    <a:lumMod val="75000"/>
                  </a:schemeClr>
                </a:solidFill>
              </a:rPr>
              <a:t>provide industry and occupation trends </a:t>
            </a:r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</a:rPr>
              <a:t>and analysis as part 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</a:rPr>
              <a:t>of </a:t>
            </a:r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</a:rPr>
              <a:t>local community college  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</a:rPr>
              <a:t>annual planning efforts.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4294967295"/>
          </p:nvPr>
        </p:nvSpPr>
        <p:spPr>
          <a:xfrm>
            <a:off x="348343" y="1848077"/>
            <a:ext cx="3008313" cy="4691062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 smtClean="0"/>
              <a:t>Carry </a:t>
            </a:r>
            <a:r>
              <a:rPr lang="en-US" sz="1800" dirty="0"/>
              <a:t>out analyses of the economic conditions in the region… assist the Governor in developing the statewide workforce and labor market information system… conduct … other research, data collection, and analysis… </a:t>
            </a:r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61257" y="1226924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US" sz="2000" b="1" dirty="0">
                <a:latin typeface="+mj-lt"/>
                <a:ea typeface="+mj-ea"/>
                <a:cs typeface="+mj-cs"/>
              </a:rPr>
              <a:t>Workforce research and </a:t>
            </a:r>
            <a:br>
              <a:rPr lang="en-US" sz="2000" b="1" dirty="0">
                <a:latin typeface="+mj-lt"/>
                <a:ea typeface="+mj-ea"/>
                <a:cs typeface="+mj-cs"/>
              </a:rPr>
            </a:br>
            <a:r>
              <a:rPr lang="en-US" sz="2000" b="1" dirty="0">
                <a:latin typeface="+mj-lt"/>
                <a:ea typeface="+mj-ea"/>
                <a:cs typeface="+mj-cs"/>
              </a:rPr>
              <a:t>regional labor market analysis</a:t>
            </a:r>
          </a:p>
        </p:txBody>
      </p:sp>
    </p:spTree>
    <p:extLst>
      <p:ext uri="{BB962C8B-B14F-4D97-AF65-F5344CB8AC3E}">
        <p14:creationId xmlns:p14="http://schemas.microsoft.com/office/powerpoint/2010/main" val="210110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9201"/>
            <a:ext cx="3008313" cy="1162050"/>
          </a:xfrm>
        </p:spPr>
        <p:txBody>
          <a:bodyPr/>
          <a:lstStyle/>
          <a:p>
            <a:r>
              <a:rPr lang="en-US" dirty="0"/>
              <a:t>Employer engagement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851251"/>
            <a:ext cx="3008313" cy="4691063"/>
          </a:xfrm>
        </p:spPr>
        <p:txBody>
          <a:bodyPr/>
          <a:lstStyle/>
          <a:p>
            <a:r>
              <a:rPr lang="en-US" sz="1800" dirty="0" smtClean="0"/>
              <a:t>Lead </a:t>
            </a:r>
            <a:r>
              <a:rPr lang="en-US" sz="1800" dirty="0"/>
              <a:t>efforts to engage and develop linkages with employers… to ensure that workforce activities meet the needs of employers and support economic growth... </a:t>
            </a:r>
          </a:p>
          <a:p>
            <a:endParaRPr lang="en-US" dirty="0"/>
          </a:p>
        </p:txBody>
      </p:sp>
      <p:pic>
        <p:nvPicPr>
          <p:cNvPr id="5" name="Picture 4" descr="HC_BusinessEngageN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9543" y="4096618"/>
            <a:ext cx="4011168" cy="1868424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784836" y="1004887"/>
            <a:ext cx="5111750" cy="5853113"/>
          </a:xfrm>
        </p:spPr>
        <p:txBody>
          <a:bodyPr/>
          <a:lstStyle/>
          <a:p>
            <a:endParaRPr lang="en-US" dirty="0" smtClean="0"/>
          </a:p>
          <a:p>
            <a:pPr marL="0" indent="0">
              <a:buNone/>
            </a:pP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7200" y="2902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i="1" dirty="0" err="1">
                <a:latin typeface="Brush Script MT" pitchFamily="66" charset="0"/>
              </a:rPr>
              <a:t>Example_System</a:t>
            </a:r>
            <a:r>
              <a:rPr lang="en-US" sz="3200" i="1" dirty="0">
                <a:latin typeface="Brush Script MT" pitchFamily="66" charset="0"/>
              </a:rPr>
              <a:t> Capacity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5127" y="1608697"/>
            <a:ext cx="3033928" cy="1516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495798" y="3124591"/>
            <a:ext cx="34943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Multi-County &amp; Community College Business Engagement Teams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9527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03073"/>
            <a:ext cx="3008313" cy="1162050"/>
          </a:xfrm>
        </p:spPr>
        <p:txBody>
          <a:bodyPr/>
          <a:lstStyle/>
          <a:p>
            <a:r>
              <a:rPr lang="en-US" dirty="0"/>
              <a:t>Career pathways development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65123"/>
            <a:ext cx="3008313" cy="4691063"/>
          </a:xfrm>
        </p:spPr>
        <p:txBody>
          <a:bodyPr>
            <a:normAutofit/>
          </a:bodyPr>
          <a:lstStyle/>
          <a:p>
            <a:r>
              <a:rPr lang="en-US" sz="1800" dirty="0" smtClean="0"/>
              <a:t>Lead </a:t>
            </a:r>
            <a:r>
              <a:rPr lang="en-US" sz="1800" dirty="0"/>
              <a:t>efforts in the local area to develop and implement career pathways… </a:t>
            </a:r>
          </a:p>
          <a:p>
            <a:endParaRPr lang="en-US" sz="18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i="1" dirty="0" err="1">
                <a:latin typeface="Brush Script MT" pitchFamily="66" charset="0"/>
              </a:rPr>
              <a:t>Example_Strategic</a:t>
            </a:r>
            <a:r>
              <a:rPr lang="en-US" sz="3200" i="1" dirty="0">
                <a:latin typeface="Brush Script MT" pitchFamily="66" charset="0"/>
              </a:rPr>
              <a:t> Function</a:t>
            </a:r>
          </a:p>
        </p:txBody>
      </p:sp>
      <p:sp>
        <p:nvSpPr>
          <p:cNvPr id="6" name="Content Placeholder 2"/>
          <p:cNvSpPr txBox="1">
            <a:spLocks noGrp="1"/>
          </p:cNvSpPr>
          <p:nvPr>
            <p:ph idx="1"/>
          </p:nvPr>
        </p:nvSpPr>
        <p:spPr>
          <a:xfrm>
            <a:off x="3575050" y="1608592"/>
            <a:ext cx="5111750" cy="422615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21 Boards received career pathway planning 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grants.</a:t>
            </a:r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5 boards have applied for implementation 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grants.</a:t>
            </a:r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Two boards have received certification:  Northeastern 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Region &amp; 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Cumberland</a:t>
            </a:r>
          </a:p>
          <a:p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Several Boards taking a regional approach for career pathways</a:t>
            </a:r>
            <a:r>
              <a:rPr lang="en-US" sz="1600" dirty="0"/>
              <a:t/>
            </a:r>
            <a:br>
              <a:rPr lang="en-US" sz="1600" dirty="0"/>
            </a:br>
            <a:endParaRPr lang="en-US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938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59730"/>
            <a:ext cx="3751743" cy="1054384"/>
          </a:xfrm>
        </p:spPr>
        <p:txBody>
          <a:bodyPr/>
          <a:lstStyle/>
          <a:p>
            <a:r>
              <a:rPr lang="en-US" dirty="0"/>
              <a:t>Proven and promising practices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921780"/>
            <a:ext cx="4099158" cy="4129587"/>
          </a:xfrm>
        </p:spPr>
        <p:txBody>
          <a:bodyPr>
            <a:normAutofit/>
          </a:bodyPr>
          <a:lstStyle/>
          <a:p>
            <a:r>
              <a:rPr lang="en-US" sz="1800" dirty="0" smtClean="0"/>
              <a:t>Lead </a:t>
            </a:r>
            <a:r>
              <a:rPr lang="en-US" sz="1800" dirty="0"/>
              <a:t>efforts in the local area to identify and promote proven and promising strategies and initiatives…and identify and disseminate information on proven and promising practices carried out in other local areas…</a:t>
            </a:r>
          </a:p>
        </p:txBody>
      </p:sp>
      <p:pic>
        <p:nvPicPr>
          <p:cNvPr id="5" name="Content Placeholder 4" descr="Computer_screenEastCarolina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358" y="1409975"/>
            <a:ext cx="3874691" cy="287911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208943" y="1102197"/>
            <a:ext cx="4572000" cy="61555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2000" dirty="0"/>
              <a:t>Eastern Carolina</a:t>
            </a:r>
          </a:p>
          <a:p>
            <a:pPr algn="ctr">
              <a:lnSpc>
                <a:spcPct val="50000"/>
              </a:lnSpc>
              <a:spcBef>
                <a:spcPct val="20000"/>
              </a:spcBef>
            </a:pPr>
            <a:r>
              <a:rPr lang="en-US" sz="2000" dirty="0"/>
              <a:t>Work Ready </a:t>
            </a:r>
            <a:r>
              <a:rPr lang="en-US" sz="2000" dirty="0" smtClean="0"/>
              <a:t>Communities</a:t>
            </a:r>
            <a:endParaRPr lang="en-US" sz="2000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51343" y="-17099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i="1" dirty="0" err="1">
                <a:latin typeface="Brush Script MT" pitchFamily="66" charset="0"/>
              </a:rPr>
              <a:t>Example_Strategic</a:t>
            </a:r>
            <a:r>
              <a:rPr lang="en-US" sz="3200" i="1" dirty="0">
                <a:latin typeface="Brush Script MT" pitchFamily="66" charset="0"/>
              </a:rPr>
              <a:t> Function</a:t>
            </a:r>
          </a:p>
        </p:txBody>
      </p:sp>
      <p:pic>
        <p:nvPicPr>
          <p:cNvPr id="3" name="Picture 2" descr="computer_screen_northcentralregio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2526" y="4080698"/>
            <a:ext cx="3809528" cy="2830691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45294" y="4446639"/>
            <a:ext cx="318457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20000"/>
              </a:spcBef>
            </a:pPr>
            <a:r>
              <a:rPr lang="en-US" sz="2000" dirty="0" err="1" smtClean="0"/>
              <a:t>NCWorks</a:t>
            </a:r>
            <a:r>
              <a:rPr lang="en-US" sz="2000" dirty="0" smtClean="0"/>
              <a:t> North Central Region Industry Advisory Council (IAC) Framework</a:t>
            </a:r>
            <a:endParaRPr lang="en-US" sz="2000" dirty="0"/>
          </a:p>
        </p:txBody>
      </p:sp>
      <p:pic>
        <p:nvPicPr>
          <p:cNvPr id="6" name="Picture 5" descr="CAWD_Logo_V_RGB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190" y="5643714"/>
            <a:ext cx="1645125" cy="899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88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2241</TotalTime>
  <Words>399</Words>
  <Application>Microsoft Office PowerPoint</Application>
  <PresentationFormat>On-screen Show (4:3)</PresentationFormat>
  <Paragraphs>63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Minimum Membership</vt:lpstr>
      <vt:lpstr>PowerPoint Presentation</vt:lpstr>
      <vt:lpstr>PowerPoint Presentation</vt:lpstr>
      <vt:lpstr>Example_Strategic Function</vt:lpstr>
      <vt:lpstr>Employer engagement</vt:lpstr>
      <vt:lpstr>Career pathways development</vt:lpstr>
      <vt:lpstr>Proven and promising practices</vt:lpstr>
      <vt:lpstr>Technology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Wake County</cp:lastModifiedBy>
  <cp:revision>92</cp:revision>
  <cp:lastPrinted>2014-05-05T18:03:17Z</cp:lastPrinted>
  <dcterms:created xsi:type="dcterms:W3CDTF">2014-03-27T12:47:44Z</dcterms:created>
  <dcterms:modified xsi:type="dcterms:W3CDTF">2016-08-08T18:20:14Z</dcterms:modified>
</cp:coreProperties>
</file>