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68" r:id="rId5"/>
    <p:sldMasterId id="2147483681" r:id="rId6"/>
  </p:sldMasterIdLst>
  <p:notesMasterIdLst>
    <p:notesMasterId r:id="rId17"/>
  </p:notesMasterIdLst>
  <p:sldIdLst>
    <p:sldId id="652" r:id="rId7"/>
    <p:sldId id="619" r:id="rId8"/>
    <p:sldId id="715" r:id="rId9"/>
    <p:sldId id="718" r:id="rId10"/>
    <p:sldId id="730" r:id="rId11"/>
    <p:sldId id="727" r:id="rId12"/>
    <p:sldId id="729" r:id="rId13"/>
    <p:sldId id="725" r:id="rId14"/>
    <p:sldId id="722" r:id="rId15"/>
    <p:sldId id="70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A944483-391B-25C5-F1AC-70462B36DB3A}" name="Mundt, Jennifer" initials="MJ" userId="S::Jennifer.Mundt@nccommerce.com::b3c75537-e7a9-49b5-8c2f-f172e7b054ed" providerId="AD"/>
  <p188:author id="{3512DEAB-286F-8F48-038D-5FBC0B4FCED4}" name="Hardin, John W" initials="JH" userId="Hardin, John W" providerId="None"/>
  <p188:author id="{0D6D4AC4-4FAF-E250-4410-4DEEE7D2E8FB}" name="Andy Geissbuehler" initials="AG" userId="Andy Geissbuehler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rr, Jeremy M" initials="TJM" lastIdx="16" clrIdx="0">
    <p:extLst>
      <p:ext uri="{19B8F6BF-5375-455C-9EA6-DF929625EA0E}">
        <p15:presenceInfo xmlns:p15="http://schemas.microsoft.com/office/powerpoint/2012/main" userId="S::jeremy.tarr@nc.gov::b05a4b32-3dd1-47e6-94f6-cff15dcb0497" providerId="AD"/>
      </p:ext>
    </p:extLst>
  </p:cmAuthor>
  <p:cmAuthor id="2" name="Mundt, Jennifer" initials="JM" lastIdx="8" clrIdx="1">
    <p:extLst>
      <p:ext uri="{19B8F6BF-5375-455C-9EA6-DF929625EA0E}">
        <p15:presenceInfo xmlns:p15="http://schemas.microsoft.com/office/powerpoint/2012/main" userId="Mundt, Jennifer" providerId="None"/>
      </p:ext>
    </p:extLst>
  </p:cmAuthor>
  <p:cmAuthor id="3" name="John Hardin" initials="JH" lastIdx="3" clrIdx="2">
    <p:extLst>
      <p:ext uri="{19B8F6BF-5375-455C-9EA6-DF929625EA0E}">
        <p15:presenceInfo xmlns:p15="http://schemas.microsoft.com/office/powerpoint/2012/main" userId="S::jhardin@nccommerce.com::be3ccf3e-1871-41c2-ab13-71cc8eede1fd" providerId="AD"/>
      </p:ext>
    </p:extLst>
  </p:cmAuthor>
  <p:cmAuthor id="4" name="Mundt, Jennifer" initials="MJ" lastIdx="3" clrIdx="3">
    <p:extLst>
      <p:ext uri="{19B8F6BF-5375-455C-9EA6-DF929625EA0E}">
        <p15:presenceInfo xmlns:p15="http://schemas.microsoft.com/office/powerpoint/2012/main" userId="S::jennifer.mundt@ncdenr.gov::7cf3ca41-8ba4-4772-8ab2-f55507f2afa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288DC2"/>
    <a:srgbClr val="9900CC"/>
    <a:srgbClr val="595959"/>
    <a:srgbClr val="FFCCCC"/>
    <a:srgbClr val="1F497D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33F34F-B818-4DEC-A84D-DC8BBE4602A6}" v="340" dt="2022-08-01T20:33:13.9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8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microsoft.com/office/2015/10/relationships/revisionInfo" Target="revisionInfo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D43B3B-5DD1-441F-A222-1AA879ABEAA2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8D89E-F820-41F2-B371-6DDC2994B7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90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78D89E-F820-41F2-B371-6DDC2994B7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50455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78D89E-F820-41F2-B371-6DDC2994B7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9103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800" b="0" i="0" u="none" strike="noStrike" baseline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l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8D89E-F820-41F2-B371-6DDC2994B7C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6768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8D89E-F820-41F2-B371-6DDC2994B7C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42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8D89E-F820-41F2-B371-6DDC2994B7C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3891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8D89E-F820-41F2-B371-6DDC2994B7C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3745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8D89E-F820-41F2-B371-6DDC2994B7C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6762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8D89E-F820-41F2-B371-6DDC2994B7C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7688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8D89E-F820-41F2-B371-6DDC2994B7C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7775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8D89E-F820-41F2-B371-6DDC2994B7C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988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B2F8A-8545-4103-9164-9A86371C30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1ADDF5-50CC-43B8-9739-2A4D0C4488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9772AD-7028-4D0D-AA42-FF347821E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93FC3-14F0-324A-BD1E-FB6496990EB9}" type="datetime1">
              <a:rPr lang="en-US" smtClean="0"/>
              <a:t>8/1/2022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957946-853E-43F0-B12F-A8D9170A6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7B7BBF-4811-47E1-BE0B-F672BB2C7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B6EF0-2706-4156-9590-0877713F8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258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A55D8-3323-4447-9DA9-6A40C0F9D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6797A9-54CC-46AD-AD98-CC1E298354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42C108-3B4D-479D-A4D1-6772A84C9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28336-07D8-DB40-8C17-0310B201298C}" type="datetime1">
              <a:rPr lang="en-US" smtClean="0"/>
              <a:t>8/1/2022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189EA9-42FA-4112-A405-27B9E837F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618178-1211-46AC-8020-DC905AA8D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B6EF0-2706-4156-9590-0877713F8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279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C372A1-DDDF-427F-903D-17A33A16AA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B90DE0-EE92-4606-9A22-DF651A6848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6D5589-1755-4228-B3EC-BEC0C51E4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9D567-654A-7B4C-8637-B3B05F828CDB}" type="datetime1">
              <a:rPr lang="en-US" smtClean="0"/>
              <a:t>8/1/2022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86507F-0825-46F9-A090-8F6EA40C4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2BDD8E-A13F-4E28-B40B-F6BE70314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B6EF0-2706-4156-9590-0877713F8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303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DE1354B-F2BA-8F4E-8E99-EEC983BB3B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58" b="49375"/>
          <a:stretch/>
        </p:blipFill>
        <p:spPr>
          <a:xfrm>
            <a:off x="1" y="5483638"/>
            <a:ext cx="12192000" cy="138593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0F07046-5E37-1143-9FBC-17C949B17D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4" t="31850" r="-1414" b="64005"/>
          <a:stretch/>
        </p:blipFill>
        <p:spPr>
          <a:xfrm>
            <a:off x="4050030" y="6561835"/>
            <a:ext cx="6858000" cy="284257"/>
          </a:xfrm>
          <a:prstGeom prst="rect">
            <a:avLst/>
          </a:prstGeom>
        </p:spPr>
      </p:pic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3C44709A-64FB-984D-AFC9-3241CE1E41A3}"/>
              </a:ext>
            </a:extLst>
          </p:cNvPr>
          <p:cNvSpPr txBox="1">
            <a:spLocks/>
          </p:cNvSpPr>
          <p:nvPr userDrawn="1"/>
        </p:nvSpPr>
        <p:spPr>
          <a:xfrm>
            <a:off x="11644820" y="6665814"/>
            <a:ext cx="410516" cy="138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z="120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/>
              <a:t>‹#›</a:t>
            </a:fld>
            <a:endParaRPr lang="en-US" sz="120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986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DD7FC-0B68-A141-8FC6-15899EE831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930986-ADB3-AE41-8950-A55A435E7F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5921DC-91D9-3849-A0C5-7BD784F6F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898E6-947B-F843-A768-F4803C51D7A5}" type="datetime1">
              <a:rPr lang="en-US" smtClean="0"/>
              <a:t>8/1/2022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A84046-5042-C441-8A0A-7FFD0353F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20186-3886-8F46-A535-0FA8D2327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DD058D-C3EE-EA4A-8BD1-89952A576D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812274-DF15-6641-819F-8661B2FEB0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D90B3128-7999-934A-B958-D31633042961}"/>
              </a:ext>
            </a:extLst>
          </p:cNvPr>
          <p:cNvSpPr/>
          <p:nvPr userDrawn="1"/>
        </p:nvSpPr>
        <p:spPr>
          <a:xfrm>
            <a:off x="873457" y="1467441"/>
            <a:ext cx="2804308" cy="28043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570D2D6-74B1-4B4D-9438-CBCA0D72C011}"/>
              </a:ext>
            </a:extLst>
          </p:cNvPr>
          <p:cNvSpPr/>
          <p:nvPr userDrawn="1"/>
        </p:nvSpPr>
        <p:spPr>
          <a:xfrm>
            <a:off x="587829" y="2441121"/>
            <a:ext cx="3241221" cy="2041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522475C-9E7C-404F-BFDE-6BAB9D1B40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611" y="410628"/>
            <a:ext cx="4565363" cy="5908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8254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6B16157-516A-464C-A98B-AF493C178C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27A5B4-DC3B-3F40-8F4A-FE661FC707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4BBC50-AC8E-BA40-9919-EC0D8FC39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25814-256C-AF49-A5C3-40E473AF7CBA}" type="datetime1">
              <a:rPr lang="en-US" smtClean="0"/>
              <a:t>8/1/2022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95D421-6675-7644-8080-2B7B7C91D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94D700-AE19-344E-8AB6-B39EC3F3F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DD058D-C3EE-EA4A-8BD1-89952A576D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1571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3" y="3235764"/>
            <a:ext cx="5865181" cy="713497"/>
          </a:xfrm>
        </p:spPr>
        <p:txBody>
          <a:bodyPr anchor="ctr">
            <a:normAutofit/>
          </a:bodyPr>
          <a:lstStyle>
            <a:lvl1pPr algn="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10492" y="2928374"/>
            <a:ext cx="4489142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Master subtitle style (date)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EE5989-A237-44ED-9A46-F3D25882883F}"/>
              </a:ext>
            </a:extLst>
          </p:cNvPr>
          <p:cNvSpPr/>
          <p:nvPr userDrawn="1"/>
        </p:nvSpPr>
        <p:spPr>
          <a:xfrm>
            <a:off x="383177" y="2473234"/>
            <a:ext cx="3553097" cy="20029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54721FC-AE4F-47E8-AF8D-F2ABF799D3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401" y="5331820"/>
            <a:ext cx="3676650" cy="131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3843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/>
              <a:t>Text slide – small amount of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A071A617-FAF4-4AE3-B69C-134347C535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4675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2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50" y="229933"/>
            <a:ext cx="73723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/>
              <a:t>Text slide – small amount of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38250" y="577599"/>
            <a:ext cx="73723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3" name="Content Placeholder 6">
            <a:extLst>
              <a:ext uri="{FF2B5EF4-FFF2-40B4-BE49-F238E27FC236}">
                <a16:creationId xmlns:a16="http://schemas.microsoft.com/office/drawing/2014/main" id="{1C54A845-0B0C-407F-9ECC-AF75B7B9D5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5325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5" y="201358"/>
            <a:ext cx="70675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/>
              <a:t>Text slide – small amount of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514475" y="549024"/>
            <a:ext cx="70675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4A4B1867-30C5-42EA-8C67-EF3037147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9020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/>
              <a:t>Text slide – small amount of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DD08425C-57D8-4808-9CF0-226279E52B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320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F9F2B-F66D-4CD0-9796-2F3F208E4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7CDF0A-6563-4024-B722-BE96ECCDF5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73765B-D122-4804-B3B5-22E2E05CC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49D1B-1F01-484D-9F67-F710A0074DC7}" type="datetime1">
              <a:rPr lang="en-US" smtClean="0"/>
              <a:t>8/1/2022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F2CBA4-DCB4-4E3E-B1EB-DF90697D8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21A7E-FC8C-4A32-B8BE-2725E33A7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B6EF0-2706-4156-9590-0877713F8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1011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81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323" y="205230"/>
            <a:ext cx="619577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/>
              <a:t>Text slide – small amount of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199323" y="563461"/>
            <a:ext cx="619577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A7C37735-4226-42C3-94CC-25BEB31BC5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1152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2674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/>
              <a:t>Text slide – small amount of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2674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2E4C30BD-13EE-44A0-BA1B-4719408705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8312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4" y="205230"/>
            <a:ext cx="7323245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/>
              <a:t>Text slide – small amount of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4" y="563461"/>
            <a:ext cx="732324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CF5D5B17-164A-4AD7-B23D-9DFBCBBD61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0018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867" y="205230"/>
            <a:ext cx="64499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/>
              <a:t>Text slide – small amount of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21867" y="563461"/>
            <a:ext cx="64499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9B5D2C21-24F8-476D-A65E-BD841626C8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5644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346" y="159510"/>
            <a:ext cx="7181469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/>
              <a:t>Text slide – small amount of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633346" y="517741"/>
            <a:ext cx="7181469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8080EEC0-8F06-4C02-AFF7-E86E2E0594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6675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Text slide – long amount of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FF078F1F-003F-4D18-8150-5C6E4C0814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428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7"/>
            <a:ext cx="105156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/>
              <a:t>Small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4EA28A69-0CF2-4EB4-A15C-B526D23FCD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1502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6"/>
            <a:ext cx="105156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/>
              <a:t>Large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E0B4E534-5AC3-45F1-82DE-75EF5CA097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9889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5550"/>
            <a:ext cx="105156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47C3337-32D4-4B55-AC32-EEEC9AF47F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7515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8725"/>
            <a:ext cx="105156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3B68D82E-C6BB-490E-B359-B8BFE22281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200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A2D32-31C6-4AAC-8B8C-E54C51CED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AB3590-42C1-42DF-8197-E38D7E30FE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6B89EC-98E5-42F6-AF39-70C9F18E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F6AAB-9BD9-7E4D-80F5-8C5E49BA30D3}" type="datetime1">
              <a:rPr lang="en-US" smtClean="0"/>
              <a:t>8/1/2022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04B76D-983D-401A-8B97-0C0053F10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1291FC-AE01-47F9-8597-374B85DAF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B6EF0-2706-4156-9590-0877713F8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0007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7"/>
            <a:ext cx="10515600" cy="41742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/>
              <a:t>Small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8AAC2A07-D2B6-402A-A29D-3F0F24B0F6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4566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86523" y="1775339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39666" y="1281613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/>
              <a:t>Text slide – small amount of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9E4304EF-BBE9-4AC9-9D15-EA2DD76BFA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1000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76990" y="1896631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60900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/>
              <a:t>Text slide – small amount of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B29E7BF0-E323-44E1-85A4-893F4FC60A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4078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/>
              <a:t>Medium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50270092-A1BE-4459-879D-2641BABAF6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1999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08718" y="1290869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70990" y="1290987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/>
              <a:t>Text slide – medium amount of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DFD6FD7A-8297-4AC3-83A8-06C00B36C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0394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7035646" y="1311318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11318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/>
              <a:t>Text slide – medium amount of copy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781F9065-5FEC-4FE3-9D8A-330CE9DB31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526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04775" y="6650830"/>
            <a:ext cx="2743200" cy="138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1BB4DF0E-D8B2-43C0-80CD-7C5F581349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9146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Section Divider No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69E6E0FD-A059-46B5-8E97-756E86E813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9624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950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97B91-EB62-4B11-92A3-CADE25373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830AAF-82EA-4944-80FE-9E59FE42ED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D2F3B3-3E62-4EC4-92AF-01109AB5F5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A04FF7-5A21-4C63-82D9-54FFF97D8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12128-8301-1C41-8579-B846E5F41467}" type="datetime1">
              <a:rPr lang="en-US" smtClean="0"/>
              <a:t>8/1/2022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FF4CFB-2826-4233-B039-1EFCA753F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BA923E-173C-4ECF-B640-A488FA8E9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B6EF0-2706-4156-9590-0877713F8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977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42803-546A-4A5B-A90B-CE4FA09EA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5B40DD-9E16-4AB3-8E13-8979DC6203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D21676-81A0-43AA-88B3-949357B9D6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A49971-B46A-4F4C-BDD7-B4806D98A7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6AD8B2-72DA-44AE-9EC5-56D0DFC383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5BAB0C5-8222-4BB5-A669-893C81379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0CFD4-FD2A-704C-A608-9A847E4868B2}" type="datetime1">
              <a:rPr lang="en-US" smtClean="0"/>
              <a:t>8/1/2022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3C65F7-C191-4B8E-9DAF-9E0407A08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EBFAEC6-8F2C-4ECF-BA54-11E41EF80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B6EF0-2706-4156-9590-0877713F8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497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2BE69-EFDD-4DAF-8214-479CAB32C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A69D38-8AD8-4165-B9D3-5DECAABD9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1DCDE-38DA-EF4E-8F7F-ECD33E161565}" type="datetime1">
              <a:rPr lang="en-US" smtClean="0"/>
              <a:t>8/1/2022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F7980B-D82F-40BF-ADE5-8BBB83ADE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86DFB3-A8C9-431F-8015-F677B44C9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B6EF0-2706-4156-9590-0877713F8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910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CAD347-8841-4F38-9757-A02B354DD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D4B3B-544B-5E4A-8D3E-6AA4127AC5E1}" type="datetime1">
              <a:rPr lang="en-US" smtClean="0"/>
              <a:t>8/1/2022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C91E9B-510A-46C6-B5C9-BA07BFE54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D0F33E-9438-4DE7-BB89-E07DCDBFD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B6EF0-2706-4156-9590-0877713F8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480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C90E5-3E01-4ED4-9A04-9CA96513E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5029BB-5644-4027-996C-17151EFE77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41D415-2B4B-48E1-93A3-23712F955E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0CAC63-E314-4763-9ED0-A5EE7BCA5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BAFF1-522D-4B43-9D8A-1068073386F2}" type="datetime1">
              <a:rPr lang="en-US" smtClean="0"/>
              <a:t>8/1/2022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B66577-0C49-4B01-B8E6-C50B2DBA7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DF92A0-7309-400B-A7B3-FF859C162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B6EF0-2706-4156-9590-0877713F8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617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C55F1-CA8A-423A-A28B-9E92EF014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70E89D-A36C-4644-A4F2-4267D2D398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A2AD06-6D10-461D-8536-419483EA78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C611D9-B6C8-45D3-8665-6E3608C55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A649E-9233-AC43-BD46-D6CB567AF3FC}" type="datetime1">
              <a:rPr lang="en-US" smtClean="0"/>
              <a:t>8/1/2022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26940A-51B3-4B00-AF8E-F636049C9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C9DBB2-B84A-4815-912C-F67683FD0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B6EF0-2706-4156-9590-0877713F8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918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5F7D51-AFB2-43CE-A635-475B79808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CCB060-DBD3-46D3-83DF-59CD0DAE51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4BACF7-6629-4ED9-B0FF-A7430CA169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9E6C49-9899-D74E-AA47-BCCB01EF609A}" type="datetime1">
              <a:rPr lang="en-US" smtClean="0"/>
              <a:t>8/1/2022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C527C9-8DF3-4591-92C4-DD13BA94DC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38482C-4C2F-41AB-8521-B884D09A2B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AB6EF0-2706-4156-9590-0877713F8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752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7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EB4C02-DEEF-8441-9B34-9AEAA2D96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40DC89-46A1-1C45-B6D0-15ED053F97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F38F3A-547F-1641-B695-D4E52137C9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75E8F-C14B-5C46-A77F-C52ADBCB4920}" type="datetime1">
              <a:rPr lang="en-US" smtClean="0"/>
              <a:t>8/1/2022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7B21FC-C0D3-CD45-8B43-C5DA57B6D1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DB4080-AF39-474A-8878-9B84361ACFB3}"/>
              </a:ext>
            </a:extLst>
          </p:cNvPr>
          <p:cNvSpPr/>
          <p:nvPr userDrawn="1"/>
        </p:nvSpPr>
        <p:spPr>
          <a:xfrm>
            <a:off x="11650992" y="6488668"/>
            <a:ext cx="4571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2DDD058D-C3EE-EA4A-8BD1-89952A576D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818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9" r:id="rId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965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romesentinel.com/stories/biden-teams-with-east-coast-governors-to-boost-offshore-wind,136817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energynews.us/2021/10/28/for-landmark-new-climate-law-in-north-carolina-technical-concerns-linger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id="{BC8332D5-41F4-A14C-B7B5-84FB37950375}"/>
              </a:ext>
            </a:extLst>
          </p:cNvPr>
          <p:cNvSpPr txBox="1">
            <a:spLocks/>
          </p:cNvSpPr>
          <p:nvPr/>
        </p:nvSpPr>
        <p:spPr>
          <a:xfrm>
            <a:off x="3862121" y="2225665"/>
            <a:ext cx="8223863" cy="8818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600" b="1" cap="all">
                <a:solidFill>
                  <a:srgbClr val="1F497D"/>
                </a:solidFill>
              </a:rPr>
              <a:t>NCTOWERS quarterly meeting</a:t>
            </a:r>
          </a:p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600" cap="all">
                <a:solidFill>
                  <a:srgbClr val="1F497D"/>
                </a:solidFill>
              </a:rPr>
              <a:t>Thursday August 4</a:t>
            </a:r>
            <a:r>
              <a:rPr kumimoji="0" lang="en-US" sz="1600" b="0" i="0" u="none" strike="noStrike" kern="1200" cap="all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2022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F3918A57-C77F-3F4F-AE1E-C353F37A86CF}"/>
              </a:ext>
            </a:extLst>
          </p:cNvPr>
          <p:cNvSpPr txBox="1">
            <a:spLocks/>
          </p:cNvSpPr>
          <p:nvPr/>
        </p:nvSpPr>
        <p:spPr>
          <a:xfrm>
            <a:off x="3560530" y="3832581"/>
            <a:ext cx="8525454" cy="6767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all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Jennifer mundt, Assistant Secretary </a:t>
            </a: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0" i="0" u="none" strike="noStrike" kern="1200" cap="all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Clean energy and economic development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834219B-174B-D14A-B431-27676B87F47C}"/>
              </a:ext>
            </a:extLst>
          </p:cNvPr>
          <p:cNvSpPr txBox="1">
            <a:spLocks/>
          </p:cNvSpPr>
          <p:nvPr/>
        </p:nvSpPr>
        <p:spPr>
          <a:xfrm>
            <a:off x="3470590" y="2988092"/>
            <a:ext cx="8615394" cy="8818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/>
              <a:t>Update: Offshore Wind Activities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63825FA-256E-F54A-95FB-45FA3A81828C}"/>
              </a:ext>
            </a:extLst>
          </p:cNvPr>
          <p:cNvSpPr/>
          <p:nvPr/>
        </p:nvSpPr>
        <p:spPr>
          <a:xfrm>
            <a:off x="1330337" y="4211372"/>
            <a:ext cx="1806520" cy="5151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/>
              </a:rPr>
              <a:t>www.nccommerce.com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1801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6834219B-174B-D14A-B431-27676B87F47C}"/>
              </a:ext>
            </a:extLst>
          </p:cNvPr>
          <p:cNvSpPr txBox="1">
            <a:spLocks/>
          </p:cNvSpPr>
          <p:nvPr/>
        </p:nvSpPr>
        <p:spPr>
          <a:xfrm>
            <a:off x="3279710" y="2294542"/>
            <a:ext cx="8615394" cy="6801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srgbClr val="288DC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Questions and Contact Me!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288DC2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63825FA-256E-F54A-95FB-45FA3A81828C}"/>
              </a:ext>
            </a:extLst>
          </p:cNvPr>
          <p:cNvSpPr/>
          <p:nvPr/>
        </p:nvSpPr>
        <p:spPr>
          <a:xfrm>
            <a:off x="1330337" y="4211372"/>
            <a:ext cx="1806520" cy="5151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/>
              </a:rPr>
              <a:t>www.nccommerce.com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0D4EFA-83F1-411D-A4C9-3F1A547D1E3B}"/>
              </a:ext>
            </a:extLst>
          </p:cNvPr>
          <p:cNvSpPr txBox="1"/>
          <p:nvPr/>
        </p:nvSpPr>
        <p:spPr>
          <a:xfrm>
            <a:off x="5791056" y="3127506"/>
            <a:ext cx="359270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1" i="0" u="none" strike="noStrike" kern="1200" cap="all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Jennifer Mundt</a:t>
            </a:r>
            <a:br>
              <a:rPr kumimoji="0" lang="en-US" sz="1600" b="1" i="0" u="none" strike="noStrike" kern="1200" cap="all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/>
              </a:rPr>
              <a:t>Jennifer.Mundt@nccommerce.com</a:t>
            </a:r>
            <a:b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(919) 441-7430</a:t>
            </a:r>
          </a:p>
        </p:txBody>
      </p:sp>
    </p:spTree>
    <p:extLst>
      <p:ext uri="{BB962C8B-B14F-4D97-AF65-F5344CB8AC3E}">
        <p14:creationId xmlns:p14="http://schemas.microsoft.com/office/powerpoint/2010/main" val="1847686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D72E42A-C4BC-C543-A5D4-F9CB63516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868" y="117422"/>
            <a:ext cx="8572688" cy="811657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rgbClr val="288DC2"/>
                </a:solidFill>
              </a:rPr>
              <a:t>Overview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330DE74-5BBF-5143-B20B-84CE71EBCC92}"/>
              </a:ext>
            </a:extLst>
          </p:cNvPr>
          <p:cNvSpPr/>
          <p:nvPr/>
        </p:nvSpPr>
        <p:spPr>
          <a:xfrm>
            <a:off x="184358" y="1007138"/>
            <a:ext cx="648407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4488" indent="-344488">
              <a:buFont typeface="Arial" panose="020B0604020202020204" pitchFamily="34" charset="0"/>
              <a:buChar char="•"/>
            </a:pPr>
            <a:r>
              <a:rPr lang="en-GB" sz="3200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Federal activities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GB"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Federal-State Partnership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GB"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Status of Trump-era moratorium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Legislative vehicles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Executive directive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GB"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RISEE Act momentum</a:t>
            </a:r>
          </a:p>
          <a:p>
            <a:pPr marL="344488" indent="-344488">
              <a:buFont typeface="Arial" panose="020B0604020202020204" pitchFamily="34" charset="0"/>
              <a:buChar char="•"/>
            </a:pPr>
            <a:r>
              <a:rPr lang="en-GB" sz="3200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State activities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GB"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Draft Carbon Plan released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GB"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NC-UK MOU signed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GB"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BOEM executes Carolina Long Bay leases!</a:t>
            </a:r>
            <a:endParaRPr lang="en-GB" sz="280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63D8ECC-CE2D-4388-ACB1-AF92B30696A7}"/>
              </a:ext>
            </a:extLst>
          </p:cNvPr>
          <p:cNvGrpSpPr/>
          <p:nvPr/>
        </p:nvGrpSpPr>
        <p:grpSpPr>
          <a:xfrm>
            <a:off x="6489071" y="195481"/>
            <a:ext cx="5240321" cy="6231654"/>
            <a:chOff x="7058167" y="138061"/>
            <a:chExt cx="4569453" cy="5893365"/>
          </a:xfrm>
        </p:grpSpPr>
        <p:pic>
          <p:nvPicPr>
            <p:cNvPr id="3" name="Picture 2" descr="A picture containing sky, outdoor, water, sun&#10;&#10;Description automatically generated">
              <a:extLst>
                <a:ext uri="{FF2B5EF4-FFF2-40B4-BE49-F238E27FC236}">
                  <a16:creationId xmlns:a16="http://schemas.microsoft.com/office/drawing/2014/main" id="{481402BA-74F6-48EE-997E-4B11586789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14563" y="138061"/>
              <a:ext cx="4413057" cy="5880377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1213D69-3C91-41DD-8AE7-FB3F25876560}"/>
                </a:ext>
              </a:extLst>
            </p:cNvPr>
            <p:cNvSpPr/>
            <p:nvPr/>
          </p:nvSpPr>
          <p:spPr>
            <a:xfrm>
              <a:off x="7058167" y="5785205"/>
              <a:ext cx="920946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1000" i="1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Photo: Orsted</a:t>
              </a:r>
              <a:endParaRPr lang="en-US" sz="24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0493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B929B26B-8C42-02D7-9584-8543129BE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189" y="105699"/>
            <a:ext cx="11173302" cy="1359686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rgbClr val="288DC2"/>
                </a:solidFill>
              </a:rPr>
              <a:t>Federal Activities</a:t>
            </a:r>
            <a:br>
              <a:rPr lang="en-US" b="1">
                <a:solidFill>
                  <a:srgbClr val="288DC2"/>
                </a:solidFill>
              </a:rPr>
            </a:br>
            <a:r>
              <a:rPr lang="en-US" sz="4000" b="1" i="1">
                <a:solidFill>
                  <a:srgbClr val="288DC2"/>
                </a:solidFill>
              </a:rPr>
              <a:t>Federal-State Partnership</a:t>
            </a:r>
            <a:endParaRPr lang="en-US" b="1" i="1">
              <a:solidFill>
                <a:srgbClr val="288DC2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7A7C44B-E97F-BED3-AADE-EB87FC75C129}"/>
              </a:ext>
            </a:extLst>
          </p:cNvPr>
          <p:cNvGrpSpPr/>
          <p:nvPr/>
        </p:nvGrpSpPr>
        <p:grpSpPr>
          <a:xfrm>
            <a:off x="5804133" y="490193"/>
            <a:ext cx="6236678" cy="4080899"/>
            <a:chOff x="5804133" y="490193"/>
            <a:chExt cx="6236678" cy="408089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F268095-CEA8-71EB-27AD-6D7315ABF9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8741" t="31964" r="37980" b="17607"/>
            <a:stretch/>
          </p:blipFill>
          <p:spPr>
            <a:xfrm>
              <a:off x="5814284" y="490193"/>
              <a:ext cx="6226527" cy="408089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C72E434-9407-D5FC-5021-F22F591CF726}"/>
                </a:ext>
              </a:extLst>
            </p:cNvPr>
            <p:cNvSpPr txBox="1"/>
            <p:nvPr/>
          </p:nvSpPr>
          <p:spPr>
            <a:xfrm>
              <a:off x="5804133" y="4211886"/>
              <a:ext cx="5520358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100" i="1">
                  <a:solidFill>
                    <a:schemeClr val="bg1"/>
                  </a:solidFill>
                  <a:latin typeface="Arial Narrow" panose="020B0606020202030204" pitchFamily="34" charset="0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https://romesentinel.com/stories/biden-teams-with-east-coast-governors-to-boost-offshore-wind,136817</a:t>
              </a:r>
              <a:r>
                <a:rPr lang="en-US" sz="1100" i="1">
                  <a:solidFill>
                    <a:schemeClr val="bg1"/>
                  </a:solidFill>
                  <a:latin typeface="Arial Narrow" panose="020B0606020202030204" pitchFamily="34" charset="0"/>
                </a:rPr>
                <a:t> </a:t>
              </a: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E3FA4E35-05D0-675B-8CF5-0A88B8EF6786}"/>
              </a:ext>
            </a:extLst>
          </p:cNvPr>
          <p:cNvSpPr/>
          <p:nvPr/>
        </p:nvSpPr>
        <p:spPr>
          <a:xfrm>
            <a:off x="151188" y="1608272"/>
            <a:ext cx="648407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4488" indent="-344488">
              <a:buFont typeface="Arial" panose="020B0604020202020204" pitchFamily="34" charset="0"/>
              <a:buChar char="•"/>
            </a:pPr>
            <a:r>
              <a:rPr lang="en-GB" sz="3200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Launched June 23, 2022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GB"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 East Coast Governors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GB"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DOE, DOI, and WH </a:t>
            </a:r>
            <a:br>
              <a:rPr lang="en-GB"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Climate Office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GB"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Industry and labor leaders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9756206-6FA4-6162-BE60-BA7FE2EBAB8E}"/>
              </a:ext>
            </a:extLst>
          </p:cNvPr>
          <p:cNvSpPr txBox="1"/>
          <p:nvPr/>
        </p:nvSpPr>
        <p:spPr>
          <a:xfrm>
            <a:off x="151188" y="4305704"/>
            <a:ext cx="10434749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4488" indent="-344488">
              <a:buFont typeface="Arial" panose="020B0604020202020204" pitchFamily="34" charset="0"/>
              <a:buChar char="•"/>
            </a:pPr>
            <a:r>
              <a:rPr lang="en-GB" sz="3200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Commitment to collaborate: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GB"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Build domestic OSW supply chain &amp; workforce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GB"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Regional matters; transmission and interconnection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GB"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Fishing and other ocean co-use issues</a:t>
            </a:r>
            <a:endParaRPr lang="en-GB" sz="3200" b="1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Star: 5 Points 27">
            <a:extLst>
              <a:ext uri="{FF2B5EF4-FFF2-40B4-BE49-F238E27FC236}">
                <a16:creationId xmlns:a16="http://schemas.microsoft.com/office/drawing/2014/main" id="{DEF9A281-7F1D-F2F8-D9CE-7DB93E3ACB29}"/>
              </a:ext>
            </a:extLst>
          </p:cNvPr>
          <p:cNvSpPr/>
          <p:nvPr/>
        </p:nvSpPr>
        <p:spPr>
          <a:xfrm>
            <a:off x="9177597" y="462069"/>
            <a:ext cx="867508" cy="646945"/>
          </a:xfrm>
          <a:prstGeom prst="star5">
            <a:avLst/>
          </a:prstGeom>
          <a:solidFill>
            <a:srgbClr val="FFC000">
              <a:alpha val="50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537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86F670-1F4B-F5DD-845E-073A94BE3D1D}"/>
              </a:ext>
            </a:extLst>
          </p:cNvPr>
          <p:cNvSpPr txBox="1">
            <a:spLocks/>
          </p:cNvSpPr>
          <p:nvPr/>
        </p:nvSpPr>
        <p:spPr>
          <a:xfrm>
            <a:off x="116624" y="152400"/>
            <a:ext cx="11173302" cy="13596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288DC2"/>
                </a:solidFill>
              </a:rPr>
              <a:t>Federal Activities (cont’d)</a:t>
            </a:r>
            <a:br>
              <a:rPr lang="en-US" b="1">
                <a:solidFill>
                  <a:srgbClr val="288DC2"/>
                </a:solidFill>
              </a:rPr>
            </a:br>
            <a:r>
              <a:rPr lang="en-US" sz="4000" b="1" i="1">
                <a:solidFill>
                  <a:srgbClr val="288DC2"/>
                </a:solidFill>
              </a:rPr>
              <a:t>Moratorium Status</a:t>
            </a:r>
            <a:endParaRPr lang="en-US" b="1" i="1">
              <a:solidFill>
                <a:srgbClr val="288DC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974B1BE-211A-846B-4428-6CFA9ECBD5DA}"/>
              </a:ext>
            </a:extLst>
          </p:cNvPr>
          <p:cNvSpPr/>
          <p:nvPr/>
        </p:nvSpPr>
        <p:spPr>
          <a:xfrm>
            <a:off x="116624" y="1664486"/>
            <a:ext cx="1162989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4488" indent="-344488">
              <a:buFont typeface="Arial" panose="020B0604020202020204" pitchFamily="34" charset="0"/>
              <a:buChar char="•"/>
            </a:pPr>
            <a:r>
              <a:rPr lang="en-GB" sz="3200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Issued September 2020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GB"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Bans leases offshore NC beginning July 1, 2022</a:t>
            </a:r>
          </a:p>
          <a:p>
            <a:pPr marL="344488" indent="-344488">
              <a:buFont typeface="Arial" panose="020B0604020202020204" pitchFamily="34" charset="0"/>
              <a:buChar char="•"/>
            </a:pPr>
            <a:r>
              <a:rPr lang="en-GB" sz="3200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Legislative vehicles addressing moratorium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GB"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Inflation Reduction Act of 2022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GB"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National Defense Authorization Act FY 2023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Executive action addressing moratorium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GB"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Biden’s July 20</a:t>
            </a:r>
            <a:r>
              <a:rPr lang="en-GB" sz="3200" baseline="300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GB"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announcement to boost OSW development in the Southeast, including North Carolina</a:t>
            </a:r>
          </a:p>
        </p:txBody>
      </p:sp>
    </p:spTree>
    <p:extLst>
      <p:ext uri="{BB962C8B-B14F-4D97-AF65-F5344CB8AC3E}">
        <p14:creationId xmlns:p14="http://schemas.microsoft.com/office/powerpoint/2010/main" val="2497772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86F670-1F4B-F5DD-845E-073A94BE3D1D}"/>
              </a:ext>
            </a:extLst>
          </p:cNvPr>
          <p:cNvSpPr txBox="1">
            <a:spLocks/>
          </p:cNvSpPr>
          <p:nvPr/>
        </p:nvSpPr>
        <p:spPr>
          <a:xfrm>
            <a:off x="116624" y="152400"/>
            <a:ext cx="11173302" cy="13596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288DC2"/>
                </a:solidFill>
              </a:rPr>
              <a:t>Federal Activities (cont’d)</a:t>
            </a:r>
            <a:br>
              <a:rPr lang="en-US" b="1">
                <a:solidFill>
                  <a:srgbClr val="288DC2"/>
                </a:solidFill>
              </a:rPr>
            </a:br>
            <a:r>
              <a:rPr lang="en-US" sz="4000" b="1" i="1">
                <a:solidFill>
                  <a:srgbClr val="288DC2"/>
                </a:solidFill>
              </a:rPr>
              <a:t>Movement on the RISEE Act of 2022</a:t>
            </a:r>
            <a:endParaRPr lang="en-US" b="1" i="1">
              <a:solidFill>
                <a:srgbClr val="288DC2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3CB88F9-A71C-C03E-F922-4F4AD3A9E785}"/>
              </a:ext>
            </a:extLst>
          </p:cNvPr>
          <p:cNvSpPr/>
          <p:nvPr/>
        </p:nvSpPr>
        <p:spPr>
          <a:xfrm>
            <a:off x="116624" y="1512086"/>
            <a:ext cx="1207537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4488" indent="-344488">
              <a:buFont typeface="Arial" panose="020B0604020202020204" pitchFamily="34" charset="0"/>
              <a:buChar char="•"/>
            </a:pPr>
            <a:r>
              <a:rPr lang="en-GB" sz="3200" b="1" i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Reinvesting in Shoreline Economies and Ecosystems Act of 2022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GB"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Creates parity in OSW revenue sharing of the operating fees, rentals, bonuses, royalties, and other payments from covered projects, effective January 1, 2022 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50% in the Treasury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12.5% in the National Oceans and Coastal Security Fund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37.5% to eligible states (subject to forthcoming rulemaking formula)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GB"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May be used for: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Coastal protection	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Mitigation of damage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527973-80C3-2797-AEF4-005FA2E4F981}"/>
              </a:ext>
            </a:extLst>
          </p:cNvPr>
          <p:cNvSpPr/>
          <p:nvPr/>
        </p:nvSpPr>
        <p:spPr>
          <a:xfrm>
            <a:off x="1488831" y="4325815"/>
            <a:ext cx="9917722" cy="492369"/>
          </a:xfrm>
          <a:prstGeom prst="rect">
            <a:avLst/>
          </a:prstGeom>
          <a:solidFill>
            <a:srgbClr val="FFC000">
              <a:alpha val="40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88F2F5-4AF8-ED04-4587-B06895A1E381}"/>
              </a:ext>
            </a:extLst>
          </p:cNvPr>
          <p:cNvSpPr/>
          <p:nvPr/>
        </p:nvSpPr>
        <p:spPr>
          <a:xfrm>
            <a:off x="2555631" y="3046078"/>
            <a:ext cx="4278924" cy="492369"/>
          </a:xfrm>
          <a:prstGeom prst="rect">
            <a:avLst/>
          </a:prstGeom>
          <a:solidFill>
            <a:srgbClr val="FFC000">
              <a:alpha val="40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C27CF8-BC7C-FD8E-D432-0F02D05C89A6}"/>
              </a:ext>
            </a:extLst>
          </p:cNvPr>
          <p:cNvSpPr txBox="1"/>
          <p:nvPr/>
        </p:nvSpPr>
        <p:spPr>
          <a:xfrm>
            <a:off x="4103077" y="5229756"/>
            <a:ext cx="75965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 implementation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Mitigate impact of OCS activities</a:t>
            </a:r>
          </a:p>
        </p:txBody>
      </p:sp>
    </p:spTree>
    <p:extLst>
      <p:ext uri="{BB962C8B-B14F-4D97-AF65-F5344CB8AC3E}">
        <p14:creationId xmlns:p14="http://schemas.microsoft.com/office/powerpoint/2010/main" val="332867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86F670-1F4B-F5DD-845E-073A94BE3D1D}"/>
              </a:ext>
            </a:extLst>
          </p:cNvPr>
          <p:cNvSpPr txBox="1">
            <a:spLocks/>
          </p:cNvSpPr>
          <p:nvPr/>
        </p:nvSpPr>
        <p:spPr>
          <a:xfrm>
            <a:off x="116624" y="152400"/>
            <a:ext cx="11173302" cy="13596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288DC2"/>
                </a:solidFill>
              </a:rPr>
              <a:t>State Activities </a:t>
            </a:r>
            <a:br>
              <a:rPr lang="en-US" b="1">
                <a:solidFill>
                  <a:srgbClr val="288DC2"/>
                </a:solidFill>
              </a:rPr>
            </a:br>
            <a:r>
              <a:rPr lang="en-US" sz="4000" b="1" i="1">
                <a:solidFill>
                  <a:srgbClr val="288DC2"/>
                </a:solidFill>
              </a:rPr>
              <a:t>Duke Released Carbon Plan </a:t>
            </a:r>
            <a:endParaRPr lang="en-US" b="1" i="1">
              <a:solidFill>
                <a:srgbClr val="288DC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334619-1138-6F76-4523-ABF459130099}"/>
              </a:ext>
            </a:extLst>
          </p:cNvPr>
          <p:cNvSpPr txBox="1"/>
          <p:nvPr/>
        </p:nvSpPr>
        <p:spPr>
          <a:xfrm>
            <a:off x="116624" y="1512086"/>
            <a:ext cx="7758128" cy="489364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3200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HB951 Energy Solutions for NC</a:t>
            </a:r>
          </a:p>
          <a:p>
            <a:pPr marL="914400" lvl="1" indent="-457200">
              <a:buFont typeface="Wingdings" panose="05000000000000000000" pitchFamily="2" charset="2"/>
              <a:buChar char="Ø"/>
              <a:defRPr/>
            </a:pPr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Power sector GHG reductions</a:t>
            </a:r>
          </a:p>
          <a:p>
            <a:pPr lvl="2">
              <a:defRPr/>
            </a:pPr>
            <a:r>
              <a:rPr lang="en-US" sz="2800" i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 70% by 2030</a:t>
            </a:r>
          </a:p>
          <a:p>
            <a:pPr lvl="2">
              <a:defRPr/>
            </a:pPr>
            <a:r>
              <a:rPr lang="en-US" sz="2800" i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 Net-zero by 2050</a:t>
            </a:r>
          </a:p>
          <a:p>
            <a:pPr marL="914400" lvl="1" indent="-457200">
              <a:buFont typeface="Wingdings" panose="05000000000000000000" pitchFamily="2" charset="2"/>
              <a:buChar char="Ø"/>
              <a:defRPr/>
            </a:pPr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Directs development of a </a:t>
            </a:r>
            <a:b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Carbon Plan to achieve </a:t>
            </a:r>
            <a:b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these reductions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3200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Draft Carbon Plan released May 16, 2022</a:t>
            </a:r>
          </a:p>
          <a:p>
            <a:pPr marL="914400" lvl="1" indent="-457200">
              <a:buFont typeface="Wingdings" panose="05000000000000000000" pitchFamily="2" charset="2"/>
              <a:buChar char="Ø"/>
              <a:defRPr/>
            </a:pPr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proposed energy resource portfolios</a:t>
            </a:r>
          </a:p>
          <a:p>
            <a:pPr marL="914400" lvl="1" indent="-457200">
              <a:buFont typeface="Wingdings" panose="05000000000000000000" pitchFamily="2" charset="2"/>
              <a:buChar char="Ø"/>
              <a:defRPr/>
            </a:pPr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of which include OSW in the mix</a:t>
            </a:r>
            <a:endParaRPr lang="en-US" sz="280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F0B9-7418-6F43-4A23-EDE11926AA6A}"/>
              </a:ext>
            </a:extLst>
          </p:cNvPr>
          <p:cNvGrpSpPr/>
          <p:nvPr/>
        </p:nvGrpSpPr>
        <p:grpSpPr>
          <a:xfrm>
            <a:off x="6278976" y="422030"/>
            <a:ext cx="6160476" cy="4196861"/>
            <a:chOff x="6185192" y="820615"/>
            <a:chExt cx="6160476" cy="4196861"/>
          </a:xfrm>
        </p:grpSpPr>
        <p:pic>
          <p:nvPicPr>
            <p:cNvPr id="4" name="Picture 3" descr="A group of people standing outside a building&#10;&#10;Description automatically generated with medium confidence">
              <a:extLst>
                <a:ext uri="{FF2B5EF4-FFF2-40B4-BE49-F238E27FC236}">
                  <a16:creationId xmlns:a16="http://schemas.microsoft.com/office/drawing/2014/main" id="{F0B9C2A0-08E7-7634-F769-2BBD796FCB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682" t="27009" r="22042" b="13676"/>
            <a:stretch/>
          </p:blipFill>
          <p:spPr>
            <a:xfrm>
              <a:off x="6185192" y="820615"/>
              <a:ext cx="5769798" cy="4196861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D7789FA-0211-60C5-07AF-CB1EEC2BE013}"/>
                </a:ext>
              </a:extLst>
            </p:cNvPr>
            <p:cNvSpPr txBox="1"/>
            <p:nvPr/>
          </p:nvSpPr>
          <p:spPr>
            <a:xfrm>
              <a:off x="6185192" y="4771255"/>
              <a:ext cx="6160476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000" i="1">
                  <a:solidFill>
                    <a:schemeClr val="bg1"/>
                  </a:solidFill>
                  <a:latin typeface="Arial Narrow" panose="020B0606020202030204" pitchFamily="34" charset="0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https://energynews.us/2021/10/28/for-landmark-new-climate-law-in-north-carolina-technical-concerns-linger/</a:t>
              </a:r>
              <a:r>
                <a:rPr lang="en-US" sz="1000" i="1">
                  <a:solidFill>
                    <a:schemeClr val="bg1"/>
                  </a:solidFill>
                  <a:latin typeface="Arial Narrow" panose="020B0606020202030204" pitchFamily="34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6883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86F670-1F4B-F5DD-845E-073A94BE3D1D}"/>
              </a:ext>
            </a:extLst>
          </p:cNvPr>
          <p:cNvSpPr txBox="1">
            <a:spLocks/>
          </p:cNvSpPr>
          <p:nvPr/>
        </p:nvSpPr>
        <p:spPr>
          <a:xfrm>
            <a:off x="116624" y="152400"/>
            <a:ext cx="11173302" cy="13596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288DC2"/>
                </a:solidFill>
              </a:rPr>
              <a:t>State Activities (cont’d)</a:t>
            </a:r>
            <a:br>
              <a:rPr lang="en-US" b="1">
                <a:solidFill>
                  <a:srgbClr val="288DC2"/>
                </a:solidFill>
              </a:rPr>
            </a:br>
            <a:r>
              <a:rPr lang="en-US" sz="4000" b="1" i="1">
                <a:solidFill>
                  <a:srgbClr val="288DC2"/>
                </a:solidFill>
              </a:rPr>
              <a:t>NC &amp; UK MOU</a:t>
            </a:r>
            <a:endParaRPr lang="en-US" b="1" i="1">
              <a:solidFill>
                <a:srgbClr val="288DC2"/>
              </a:solidFill>
            </a:endParaRPr>
          </a:p>
        </p:txBody>
      </p:sp>
      <p:pic>
        <p:nvPicPr>
          <p:cNvPr id="3" name="Picture 2" descr="A few women sitting at desks&#10;&#10;Description automatically generated with low confidence">
            <a:extLst>
              <a:ext uri="{FF2B5EF4-FFF2-40B4-BE49-F238E27FC236}">
                <a16:creationId xmlns:a16="http://schemas.microsoft.com/office/drawing/2014/main" id="{F3120FD0-A806-3782-8448-40E506F532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954" y="585850"/>
            <a:ext cx="5686299" cy="5686299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4E1B9D3-854C-FB08-98EA-7B45291ED1E5}"/>
              </a:ext>
            </a:extLst>
          </p:cNvPr>
          <p:cNvSpPr/>
          <p:nvPr/>
        </p:nvSpPr>
        <p:spPr>
          <a:xfrm>
            <a:off x="0" y="1905505"/>
            <a:ext cx="59793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4488" indent="-344488">
              <a:buFont typeface="Arial" panose="020B0604020202020204" pitchFamily="34" charset="0"/>
              <a:buChar char="•"/>
            </a:pPr>
            <a:r>
              <a:rPr lang="en-GB" sz="3200" b="1" i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strengthen economic ties and transition to a clean energy economy </a:t>
            </a:r>
            <a:r>
              <a:rPr lang="en-GB" sz="3200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(July 20, 2022)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GB"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Cooperate to meet 5 goals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GB"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Engage in activities to achieve 5 goals</a:t>
            </a:r>
          </a:p>
        </p:txBody>
      </p:sp>
    </p:spTree>
    <p:extLst>
      <p:ext uri="{BB962C8B-B14F-4D97-AF65-F5344CB8AC3E}">
        <p14:creationId xmlns:p14="http://schemas.microsoft.com/office/powerpoint/2010/main" val="1845239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iagram&#10;&#10;Description automatically generated">
            <a:extLst>
              <a:ext uri="{FF2B5EF4-FFF2-40B4-BE49-F238E27FC236}">
                <a16:creationId xmlns:a16="http://schemas.microsoft.com/office/drawing/2014/main" id="{6882D24D-8BD1-E442-F95A-E5673D645DC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08" t="6685" r="2298" b="1604"/>
          <a:stretch/>
        </p:blipFill>
        <p:spPr>
          <a:xfrm>
            <a:off x="5110659" y="665927"/>
            <a:ext cx="6964717" cy="5526146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E975BC9-1B77-8FD3-EBED-40602F995D06}"/>
              </a:ext>
            </a:extLst>
          </p:cNvPr>
          <p:cNvSpPr/>
          <p:nvPr/>
        </p:nvSpPr>
        <p:spPr>
          <a:xfrm>
            <a:off x="0" y="1493690"/>
            <a:ext cx="642424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4488" indent="-344488">
              <a:buFont typeface="Arial" panose="020B0604020202020204" pitchFamily="34" charset="0"/>
              <a:buChar char="•"/>
            </a:pPr>
            <a:r>
              <a:rPr lang="en-GB" sz="3200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Auction May 11, 2022</a:t>
            </a:r>
          </a:p>
          <a:p>
            <a:pPr marL="801688" lvl="1" indent="-344488">
              <a:buFont typeface="Arial" panose="020B0604020202020204" pitchFamily="34" charset="0"/>
              <a:buChar char="•"/>
            </a:pPr>
            <a:r>
              <a:rPr lang="en-GB" sz="3200">
                <a:solidFill>
                  <a:srgbClr val="99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TotalEnergies </a:t>
            </a:r>
          </a:p>
          <a:p>
            <a:pPr marL="801688" lvl="1" indent="-344488">
              <a:buFont typeface="Arial" panose="020B0604020202020204" pitchFamily="34" charset="0"/>
              <a:buChar char="•"/>
            </a:pPr>
            <a:r>
              <a:rPr lang="en-GB" sz="320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Duke Energy</a:t>
            </a:r>
            <a:br>
              <a:rPr lang="en-GB" sz="320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320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Renewables</a:t>
            </a:r>
          </a:p>
          <a:p>
            <a:pPr marL="344488" indent="-344488">
              <a:buFont typeface="Arial" panose="020B0604020202020204" pitchFamily="34" charset="0"/>
              <a:buChar char="•"/>
            </a:pPr>
            <a:r>
              <a:rPr lang="en-GB" sz="3200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BOEM executed leases </a:t>
            </a:r>
            <a:br>
              <a:rPr lang="en-GB" sz="3200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3200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June 2022</a:t>
            </a:r>
          </a:p>
          <a:p>
            <a:pPr marL="801688" lvl="1" indent="-344488">
              <a:buFont typeface="Arial" panose="020B0604020202020204" pitchFamily="34" charset="0"/>
              <a:buChar char="•"/>
            </a:pPr>
            <a:r>
              <a:rPr lang="en-GB"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Site Assessment Plan &gt; </a:t>
            </a:r>
            <a:br>
              <a:rPr lang="en-GB"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COP, when approved</a:t>
            </a:r>
          </a:p>
          <a:p>
            <a:pPr marL="914400" lvl="1" indent="-457200"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</a:pPr>
            <a:r>
              <a:rPr lang="en-GB"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Scoping for EIS</a:t>
            </a:r>
          </a:p>
          <a:p>
            <a:pPr marL="914400" lvl="1" indent="-457200"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</a:pPr>
            <a:r>
              <a:rPr lang="en-GB"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DEIS prepared and published</a:t>
            </a:r>
            <a:endParaRPr lang="en-GB" sz="3600" b="1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9C8B7E7-B059-D858-96FF-320097A38A6F}"/>
              </a:ext>
            </a:extLst>
          </p:cNvPr>
          <p:cNvSpPr txBox="1">
            <a:spLocks/>
          </p:cNvSpPr>
          <p:nvPr/>
        </p:nvSpPr>
        <p:spPr>
          <a:xfrm>
            <a:off x="116624" y="0"/>
            <a:ext cx="7362699" cy="14653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288DC2"/>
                </a:solidFill>
              </a:rPr>
              <a:t>State Activities (cont’d)</a:t>
            </a:r>
            <a:br>
              <a:rPr lang="en-US" b="1">
                <a:solidFill>
                  <a:srgbClr val="288DC2"/>
                </a:solidFill>
              </a:rPr>
            </a:br>
            <a:r>
              <a:rPr lang="en-US" sz="4000" b="1" i="1">
                <a:solidFill>
                  <a:srgbClr val="288DC2"/>
                </a:solidFill>
              </a:rPr>
              <a:t>Carolina Long Bay Leased!</a:t>
            </a:r>
            <a:endParaRPr lang="en-US" b="1" i="1">
              <a:solidFill>
                <a:srgbClr val="288D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8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imeline&#10;&#10;Description automatically generated">
            <a:extLst>
              <a:ext uri="{FF2B5EF4-FFF2-40B4-BE49-F238E27FC236}">
                <a16:creationId xmlns:a16="http://schemas.microsoft.com/office/drawing/2014/main" id="{305E2DC2-BC0A-1DF2-FECE-0EBB6D0161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867" y="1594340"/>
            <a:ext cx="11612290" cy="464062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B929B26B-8C42-02D7-9584-8543129BE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867" y="117422"/>
            <a:ext cx="11173302" cy="1359686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rgbClr val="288DC2"/>
                </a:solidFill>
              </a:rPr>
              <a:t>BOEM Renewable Energy Development Process:</a:t>
            </a:r>
            <a:br>
              <a:rPr lang="en-US" b="1">
                <a:solidFill>
                  <a:srgbClr val="288DC2"/>
                </a:solidFill>
              </a:rPr>
            </a:br>
            <a:r>
              <a:rPr lang="en-US" sz="4000" b="1">
                <a:solidFill>
                  <a:srgbClr val="288DC2"/>
                </a:solidFill>
              </a:rPr>
              <a:t>Leasing to Operations</a:t>
            </a:r>
            <a:endParaRPr lang="en-US" b="1">
              <a:solidFill>
                <a:srgbClr val="288DC2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1E35BB8-3E33-D8BA-4A16-95DEED2EA592}"/>
              </a:ext>
            </a:extLst>
          </p:cNvPr>
          <p:cNvGrpSpPr/>
          <p:nvPr/>
        </p:nvGrpSpPr>
        <p:grpSpPr>
          <a:xfrm>
            <a:off x="2393945" y="2159399"/>
            <a:ext cx="1575616" cy="1607168"/>
            <a:chOff x="1969293" y="2150724"/>
            <a:chExt cx="1575616" cy="160716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D145BAF-29C1-4761-C62B-70F04513D691}"/>
                </a:ext>
              </a:extLst>
            </p:cNvPr>
            <p:cNvSpPr txBox="1"/>
            <p:nvPr/>
          </p:nvSpPr>
          <p:spPr>
            <a:xfrm>
              <a:off x="1969293" y="2150724"/>
              <a:ext cx="146706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288DC2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CAROLINA </a:t>
              </a:r>
            </a:p>
            <a:p>
              <a:r>
                <a:rPr lang="en-US" b="1">
                  <a:solidFill>
                    <a:srgbClr val="288DC2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LONG BAY</a:t>
              </a:r>
            </a:p>
          </p:txBody>
        </p:sp>
        <p:sp>
          <p:nvSpPr>
            <p:cNvPr id="12" name="Arrow: Down 11">
              <a:extLst>
                <a:ext uri="{FF2B5EF4-FFF2-40B4-BE49-F238E27FC236}">
                  <a16:creationId xmlns:a16="http://schemas.microsoft.com/office/drawing/2014/main" id="{732BB5DB-CD7E-449A-FCF3-55BBCE3111E7}"/>
                </a:ext>
              </a:extLst>
            </p:cNvPr>
            <p:cNvSpPr/>
            <p:nvPr/>
          </p:nvSpPr>
          <p:spPr>
            <a:xfrm rot="20058547">
              <a:off x="3327814" y="2692198"/>
              <a:ext cx="217095" cy="1065694"/>
            </a:xfrm>
            <a:prstGeom prst="downArrow">
              <a:avLst>
                <a:gd name="adj1" fmla="val 74963"/>
                <a:gd name="adj2" fmla="val 50000"/>
              </a:avLst>
            </a:prstGeom>
            <a:solidFill>
              <a:srgbClr val="288DC2"/>
            </a:solidFill>
            <a:ln>
              <a:solidFill>
                <a:srgbClr val="288D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C0B9CFED-0875-D134-E732-E6A2155F1983}"/>
              </a:ext>
            </a:extLst>
          </p:cNvPr>
          <p:cNvSpPr/>
          <p:nvPr/>
        </p:nvSpPr>
        <p:spPr>
          <a:xfrm>
            <a:off x="2274278" y="1594340"/>
            <a:ext cx="2508738" cy="2485291"/>
          </a:xfrm>
          <a:prstGeom prst="ellipse">
            <a:avLst/>
          </a:prstGeom>
          <a:solidFill>
            <a:srgbClr val="288DC2">
              <a:alpha val="40000"/>
            </a:srgbClr>
          </a:solidFill>
          <a:ln w="38100">
            <a:solidFill>
              <a:srgbClr val="288D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11FAA6C-A932-AE5E-8F46-3637297227DA}"/>
              </a:ext>
            </a:extLst>
          </p:cNvPr>
          <p:cNvGrpSpPr/>
          <p:nvPr/>
        </p:nvGrpSpPr>
        <p:grpSpPr>
          <a:xfrm>
            <a:off x="8794904" y="4121400"/>
            <a:ext cx="2197508" cy="1819297"/>
            <a:chOff x="9173876" y="4097954"/>
            <a:chExt cx="2197508" cy="1819297"/>
          </a:xfrm>
        </p:grpSpPr>
        <p:sp>
          <p:nvSpPr>
            <p:cNvPr id="9" name="Arrow: Down 8">
              <a:extLst>
                <a:ext uri="{FF2B5EF4-FFF2-40B4-BE49-F238E27FC236}">
                  <a16:creationId xmlns:a16="http://schemas.microsoft.com/office/drawing/2014/main" id="{D0E9BD06-47D8-7482-CF76-B8154A577EF5}"/>
                </a:ext>
              </a:extLst>
            </p:cNvPr>
            <p:cNvSpPr/>
            <p:nvPr/>
          </p:nvSpPr>
          <p:spPr>
            <a:xfrm rot="10800000">
              <a:off x="10147453" y="4467286"/>
              <a:ext cx="189519" cy="1449965"/>
            </a:xfrm>
            <a:prstGeom prst="downArrow">
              <a:avLst>
                <a:gd name="adj1" fmla="val 74963"/>
                <a:gd name="adj2" fmla="val 50000"/>
              </a:avLst>
            </a:prstGeom>
            <a:solidFill>
              <a:srgbClr val="0066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64E8160-EF74-A1DD-F7B2-C404A0BB780C}"/>
                </a:ext>
              </a:extLst>
            </p:cNvPr>
            <p:cNvSpPr txBox="1"/>
            <p:nvPr/>
          </p:nvSpPr>
          <p:spPr>
            <a:xfrm>
              <a:off x="9173876" y="4097954"/>
              <a:ext cx="21975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0066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KITTY HAWK NORTH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24113DB4-667A-B1A0-0FDF-E35A523F1E37}"/>
              </a:ext>
            </a:extLst>
          </p:cNvPr>
          <p:cNvSpPr txBox="1"/>
          <p:nvPr/>
        </p:nvSpPr>
        <p:spPr>
          <a:xfrm>
            <a:off x="6335584" y="4155515"/>
            <a:ext cx="16946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0066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KITTY HAWK</a:t>
            </a:r>
          </a:p>
          <a:p>
            <a:r>
              <a:rPr lang="en-US" b="1">
                <a:solidFill>
                  <a:srgbClr val="0066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SOUTH</a:t>
            </a:r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CCEA4FA2-55AC-40AF-B550-FE2EEB4B9DDA}"/>
              </a:ext>
            </a:extLst>
          </p:cNvPr>
          <p:cNvSpPr/>
          <p:nvPr/>
        </p:nvSpPr>
        <p:spPr>
          <a:xfrm rot="12327529">
            <a:off x="7816155" y="4125849"/>
            <a:ext cx="189519" cy="1449965"/>
          </a:xfrm>
          <a:prstGeom prst="downArrow">
            <a:avLst>
              <a:gd name="adj1" fmla="val 74963"/>
              <a:gd name="adj2" fmla="val 50000"/>
            </a:avLst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EF34465-E374-7CE3-9236-BB8C20600560}"/>
              </a:ext>
            </a:extLst>
          </p:cNvPr>
          <p:cNvSpPr/>
          <p:nvPr/>
        </p:nvSpPr>
        <p:spPr>
          <a:xfrm>
            <a:off x="5921269" y="3610708"/>
            <a:ext cx="4982646" cy="2624261"/>
          </a:xfrm>
          <a:prstGeom prst="ellipse">
            <a:avLst/>
          </a:prstGeom>
          <a:solidFill>
            <a:srgbClr val="006600">
              <a:alpha val="40000"/>
            </a:srgbClr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9460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6EE4653C0AAF4690DF7E8F3A796260" ma:contentTypeVersion="5" ma:contentTypeDescription="Create a new document." ma:contentTypeScope="" ma:versionID="b3f60997fc7acea978f1b5f293727710">
  <xsd:schema xmlns:xsd="http://www.w3.org/2001/XMLSchema" xmlns:xs="http://www.w3.org/2001/XMLSchema" xmlns:p="http://schemas.microsoft.com/office/2006/metadata/properties" xmlns:ns3="c25864e5-ce54-4280-915a-5479614dcc71" xmlns:ns4="d5b04ea6-f76d-4d21-aca0-562cc741fbf8" targetNamespace="http://schemas.microsoft.com/office/2006/metadata/properties" ma:root="true" ma:fieldsID="f3737df1b2d94218a2402190cf8c634e" ns3:_="" ns4:_="">
    <xsd:import namespace="c25864e5-ce54-4280-915a-5479614dcc71"/>
    <xsd:import namespace="d5b04ea6-f76d-4d21-aca0-562cc741fbf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5864e5-ce54-4280-915a-5479614dcc7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b04ea6-f76d-4d21-aca0-562cc741fbf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1AA2F6C-6EBE-4F99-889B-81CC0A3CF1E7}">
  <ds:schemaRefs>
    <ds:schemaRef ds:uri="c25864e5-ce54-4280-915a-5479614dcc71"/>
    <ds:schemaRef ds:uri="d5b04ea6-f76d-4d21-aca0-562cc741fbf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5592741-D9D6-4CF7-BCF7-BEAE1D022E24}">
  <ds:schemaRefs>
    <ds:schemaRef ds:uri="c25864e5-ce54-4280-915a-5479614dcc71"/>
    <ds:schemaRef ds:uri="d5b04ea6-f76d-4d21-aca0-562cc741fbf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BA78432-93DD-4134-9B12-AE3F2DC2425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479</Words>
  <Application>Microsoft Office PowerPoint</Application>
  <PresentationFormat>Widescreen</PresentationFormat>
  <Paragraphs>88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Arial Narrow</vt:lpstr>
      <vt:lpstr>Calibri</vt:lpstr>
      <vt:lpstr>Calibri Light</vt:lpstr>
      <vt:lpstr>Segoe UI Black</vt:lpstr>
      <vt:lpstr>Times New Roman</vt:lpstr>
      <vt:lpstr>Wingdings</vt:lpstr>
      <vt:lpstr>Office Theme</vt:lpstr>
      <vt:lpstr>Custom Design</vt:lpstr>
      <vt:lpstr>2_Office Theme</vt:lpstr>
      <vt:lpstr>PowerPoint Presentation</vt:lpstr>
      <vt:lpstr>Overview</vt:lpstr>
      <vt:lpstr>Federal Activities Federal-State Partnership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BOEM Renewable Energy Development Process: Leasing to Operations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Tarr, Jeremy M</dc:creator>
  <cp:keywords/>
  <dc:description/>
  <cp:lastModifiedBy>Bethea, Patrice</cp:lastModifiedBy>
  <cp:revision>1</cp:revision>
  <dcterms:created xsi:type="dcterms:W3CDTF">2021-03-09T16:42:58Z</dcterms:created>
  <dcterms:modified xsi:type="dcterms:W3CDTF">2022-08-01T21:05:37Z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0x010100236EE4653C0AAF4690DF7E8F3A796260</vt:lpwstr>
  </property>
</Properties>
</file>