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8" r:id="rId5"/>
    <p:sldMasterId id="2147483681" r:id="rId6"/>
  </p:sldMasterIdLst>
  <p:notesMasterIdLst>
    <p:notesMasterId r:id="rId17"/>
  </p:notesMasterIdLst>
  <p:sldIdLst>
    <p:sldId id="652" r:id="rId7"/>
    <p:sldId id="619" r:id="rId8"/>
    <p:sldId id="715" r:id="rId9"/>
    <p:sldId id="718" r:id="rId10"/>
    <p:sldId id="730" r:id="rId11"/>
    <p:sldId id="727" r:id="rId12"/>
    <p:sldId id="729" r:id="rId13"/>
    <p:sldId id="725" r:id="rId14"/>
    <p:sldId id="722" r:id="rId15"/>
    <p:sldId id="70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A944483-391B-25C5-F1AC-70462B36DB3A}" name="Mundt, Jennifer" initials="MJ" userId="S::Jennifer.Mundt@nccommerce.com::b3c75537-e7a9-49b5-8c2f-f172e7b054ed" providerId="AD"/>
  <p188:author id="{3512DEAB-286F-8F48-038D-5FBC0B4FCED4}" name="Hardin, John W" initials="JH" userId="Hardin, John W" providerId="None"/>
  <p188:author id="{0D6D4AC4-4FAF-E250-4410-4DEEE7D2E8FB}" name="Andy Geissbuehler" initials="AG" userId="Andy Geissbuehler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rr, Jeremy M" initials="TJM" lastIdx="16" clrIdx="0">
    <p:extLst>
      <p:ext uri="{19B8F6BF-5375-455C-9EA6-DF929625EA0E}">
        <p15:presenceInfo xmlns:p15="http://schemas.microsoft.com/office/powerpoint/2012/main" userId="S::jeremy.tarr@nc.gov::b05a4b32-3dd1-47e6-94f6-cff15dcb0497" providerId="AD"/>
      </p:ext>
    </p:extLst>
  </p:cmAuthor>
  <p:cmAuthor id="2" name="Mundt, Jennifer" initials="JM" lastIdx="8" clrIdx="1">
    <p:extLst>
      <p:ext uri="{19B8F6BF-5375-455C-9EA6-DF929625EA0E}">
        <p15:presenceInfo xmlns:p15="http://schemas.microsoft.com/office/powerpoint/2012/main" userId="Mundt, Jennifer" providerId="None"/>
      </p:ext>
    </p:extLst>
  </p:cmAuthor>
  <p:cmAuthor id="3" name="John Hardin" initials="JH" lastIdx="3" clrIdx="2">
    <p:extLst>
      <p:ext uri="{19B8F6BF-5375-455C-9EA6-DF929625EA0E}">
        <p15:presenceInfo xmlns:p15="http://schemas.microsoft.com/office/powerpoint/2012/main" userId="S::jhardin@nccommerce.com::be3ccf3e-1871-41c2-ab13-71cc8eede1fd" providerId="AD"/>
      </p:ext>
    </p:extLst>
  </p:cmAuthor>
  <p:cmAuthor id="4" name="Mundt, Jennifer" initials="MJ" lastIdx="3" clrIdx="3">
    <p:extLst>
      <p:ext uri="{19B8F6BF-5375-455C-9EA6-DF929625EA0E}">
        <p15:presenceInfo xmlns:p15="http://schemas.microsoft.com/office/powerpoint/2012/main" userId="S::jennifer.mundt@ncdenr.gov::7cf3ca41-8ba4-4772-8ab2-f55507f2afa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88DC2"/>
    <a:srgbClr val="9900CC"/>
    <a:srgbClr val="595959"/>
    <a:srgbClr val="FFCCCC"/>
    <a:srgbClr val="1F497D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33F34F-B818-4DEC-A84D-DC8BBE4602A6}" v="340" dt="2022-08-01T20:33:13.9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43B3B-5DD1-441F-A222-1AA879ABEAA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8D89E-F820-41F2-B371-6DDC2994B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90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8D89E-F820-41F2-B371-6DDC2994B7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045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8D89E-F820-41F2-B371-6DDC2994B7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03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l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76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389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74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76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6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77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78D89E-F820-41F2-B371-6DDC2994B7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8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B2F8A-8545-4103-9164-9A86371C3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1ADDF5-50CC-43B8-9739-2A4D0C4488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772AD-7028-4D0D-AA42-FF347821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93FC3-14F0-324A-BD1E-FB6496990EB9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57946-853E-43F0-B12F-A8D9170A6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B7BBF-4811-47E1-BE0B-F672BB2C7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58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A55D8-3323-4447-9DA9-6A40C0F9D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797A9-54CC-46AD-AD98-CC1E298354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C108-3B4D-479D-A4D1-6772A84C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28336-07D8-DB40-8C17-0310B201298C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89EA9-42FA-4112-A405-27B9E837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18178-1211-46AC-8020-DC905AA8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7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372A1-DDDF-427F-903D-17A33A16AA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B90DE0-EE92-4606-9A22-DF651A684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D5589-1755-4228-B3EC-BEC0C51E4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9D567-654A-7B4C-8637-B3B05F828CDB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6507F-0825-46F9-A090-8F6EA40C4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BDD8E-A13F-4E28-B40B-F6BE70314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303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E1354B-F2BA-8F4E-8E99-EEC983BB3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58" b="49375"/>
          <a:stretch/>
        </p:blipFill>
        <p:spPr>
          <a:xfrm>
            <a:off x="1" y="5483638"/>
            <a:ext cx="12192000" cy="1385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07046-5E37-1143-9FBC-17C949B17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" t="31850" r="-1414" b="64005"/>
          <a:stretch/>
        </p:blipFill>
        <p:spPr>
          <a:xfrm>
            <a:off x="4050030" y="6561835"/>
            <a:ext cx="6858000" cy="284257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C44709A-64FB-984D-AFC9-3241CE1E41A3}"/>
              </a:ext>
            </a:extLst>
          </p:cNvPr>
          <p:cNvSpPr txBox="1">
            <a:spLocks/>
          </p:cNvSpPr>
          <p:nvPr userDrawn="1"/>
        </p:nvSpPr>
        <p:spPr>
          <a:xfrm>
            <a:off x="11644820" y="6665814"/>
            <a:ext cx="410516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z="1200" smtClean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en-US" sz="12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86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D7FC-0B68-A141-8FC6-15899EE831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930986-ADB3-AE41-8950-A55A435E7F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921DC-91D9-3849-A0C5-7BD784F6F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98E6-947B-F843-A768-F4803C51D7A5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84046-5042-C441-8A0A-7FFD0353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20186-3886-8F46-A535-0FA8D232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D058D-C3EE-EA4A-8BD1-89952A576DF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812274-DF15-6641-819F-8661B2FEB0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90B3128-7999-934A-B958-D31633042961}"/>
              </a:ext>
            </a:extLst>
          </p:cNvPr>
          <p:cNvSpPr/>
          <p:nvPr userDrawn="1"/>
        </p:nvSpPr>
        <p:spPr>
          <a:xfrm>
            <a:off x="873457" y="1467441"/>
            <a:ext cx="2804308" cy="28043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570D2D6-74B1-4B4D-9438-CBCA0D72C011}"/>
              </a:ext>
            </a:extLst>
          </p:cNvPr>
          <p:cNvSpPr/>
          <p:nvPr userDrawn="1"/>
        </p:nvSpPr>
        <p:spPr>
          <a:xfrm>
            <a:off x="587829" y="2441121"/>
            <a:ext cx="3241221" cy="2041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22475C-9E7C-404F-BFDE-6BAB9D1B40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11" y="410628"/>
            <a:ext cx="4565363" cy="590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2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B16157-516A-464C-A98B-AF493C178C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27A5B4-DC3B-3F40-8F4A-FE661FC70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BC50-AC8E-BA40-9919-EC0D8FC3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25814-256C-AF49-A5C3-40E473AF7CBA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5D421-6675-7644-8080-2B7B7C91D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4D700-AE19-344E-8AB6-B39EC3F3F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DDD058D-C3EE-EA4A-8BD1-89952A576D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57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 - Lighthouse, Mountains, Full Logo, 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4453" y="3235764"/>
            <a:ext cx="5865181" cy="713497"/>
          </a:xfrm>
        </p:spPr>
        <p:txBody>
          <a:bodyPr anchor="ctr">
            <a:normAutofit/>
          </a:bodyPr>
          <a:lstStyle>
            <a:lvl1pPr algn="r">
              <a:defRPr sz="28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492" y="2928374"/>
            <a:ext cx="4489142" cy="614779"/>
          </a:xfrm>
        </p:spPr>
        <p:txBody>
          <a:bodyPr anchor="ctr">
            <a:normAutofit/>
          </a:bodyPr>
          <a:lstStyle>
            <a:lvl1pPr marL="0" indent="0" algn="r">
              <a:buNone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Master subtitle style (date)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9EE5989-A237-44ED-9A46-F3D25882883F}"/>
              </a:ext>
            </a:extLst>
          </p:cNvPr>
          <p:cNvSpPr/>
          <p:nvPr userDrawn="1"/>
        </p:nvSpPr>
        <p:spPr>
          <a:xfrm>
            <a:off x="383177" y="2473234"/>
            <a:ext cx="3553097" cy="20029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54721FC-AE4F-47E8-AF8D-F2ABF799D3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401" y="5331820"/>
            <a:ext cx="3676650" cy="131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84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71A617-FAF4-4AE3-B69C-134347C535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675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ottery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0" y="229933"/>
            <a:ext cx="73723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38250" y="577599"/>
            <a:ext cx="73723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1C54A845-0B0C-407F-9ECC-AF75B7B9D5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3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Pharma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4475" y="201358"/>
            <a:ext cx="70675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514475" y="549024"/>
            <a:ext cx="70675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4A4B1867-30C5-42EA-8C67-EF3037147A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02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tns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02932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02932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D08425C-57D8-4808-9CF0-226279E52B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320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F9F2B-F66D-4CD0-9796-2F3F208E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7CDF0A-6563-4024-B722-BE96ECCDF5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3765B-D122-4804-B3B5-22E2E05CC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49D1B-1F01-484D-9F67-F710A0074DC7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2CBA4-DCB4-4E3E-B1EB-DF90697D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21A7E-FC8C-4A32-B8BE-2725E33A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101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eaport Industrial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23" y="205230"/>
            <a:ext cx="6195776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199323" y="563461"/>
            <a:ext cx="619577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A7C37735-4226-42C3-94CC-25BEB31BC5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152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Coast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205230"/>
            <a:ext cx="62674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5" y="563461"/>
            <a:ext cx="62674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2E4C30BD-13EE-44A0-BA1B-4719408705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312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Aviation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4" y="205230"/>
            <a:ext cx="7323245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057274" y="563461"/>
            <a:ext cx="7323245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CF5D5B17-164A-4AD7-B23D-9DFBCBBD6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18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867" y="205230"/>
            <a:ext cx="6449950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221867" y="563461"/>
            <a:ext cx="6449950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9B5D2C21-24F8-476D-A65E-BD841626C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64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Manufacturing 2 Image Title/Subtitle Area, Short Tex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335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346" y="159510"/>
            <a:ext cx="7181469" cy="557215"/>
          </a:xfrm>
        </p:spPr>
        <p:txBody>
          <a:bodyPr>
            <a:normAutofit/>
          </a:bodyPr>
          <a:lstStyle>
            <a:lvl1pPr algn="l">
              <a:defRPr sz="32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93045"/>
            <a:ext cx="10515600" cy="475535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Subtitle 2"/>
          <p:cNvSpPr>
            <a:spLocks noGrp="1"/>
          </p:cNvSpPr>
          <p:nvPr>
            <p:ph type="subTitle" idx="13"/>
          </p:nvPr>
        </p:nvSpPr>
        <p:spPr>
          <a:xfrm>
            <a:off x="1633346" y="517741"/>
            <a:ext cx="7181469" cy="571353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8080EEC0-8F06-4C02-AFF7-E86E2E0594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75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- Title, Long Tex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228727"/>
            <a:ext cx="10515600" cy="5019673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Text slide – long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FF078F1F-003F-4D18-8150-5C6E4C081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42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Small Ch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7"/>
            <a:ext cx="10515600" cy="4174280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4EA28A69-0CF2-4EB4-A15C-B526D23FC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502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itle, Large Ch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hart Placeholder 4"/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1228726"/>
            <a:ext cx="10515600" cy="5172073"/>
          </a:xfrm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Large Chart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0B4E534-5AC3-45F1-82DE-75EF5CA09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889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Small SmartArt, Logo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martArt Placeholder 7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5550"/>
            <a:ext cx="10515600" cy="4189413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Small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47C3337-32D4-4B55-AC32-EEEC9AF47F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51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itle, Large SmartArt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5" hasCustomPrompt="1"/>
          </p:nvPr>
        </p:nvSpPr>
        <p:spPr>
          <a:xfrm>
            <a:off x="838200" y="1228725"/>
            <a:ext cx="10515600" cy="5172075"/>
          </a:xfrm>
        </p:spPr>
        <p:txBody>
          <a:bodyPr/>
          <a:lstStyle>
            <a:lvl1pPr>
              <a:defRPr>
                <a:solidFill>
                  <a:srgbClr val="728591"/>
                </a:solidFill>
              </a:defRPr>
            </a:lvl1pPr>
          </a:lstStyle>
          <a:p>
            <a:r>
              <a:rPr lang="en-US"/>
              <a:t>Large SmartArt Graphic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3B68D82E-C6BB-490E-B359-B8BFE22281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00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A2D32-31C6-4AAC-8B8C-E54C51CED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B3590-42C1-42DF-8197-E38D7E30F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6B89EC-98E5-42F6-AF39-70C9F18E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6AAB-9BD9-7E4D-80F5-8C5E49BA30D3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4B76D-983D-401A-8B97-0C0053F1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91FC-AE01-47F9-8597-374B85DAF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00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Small Image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7"/>
            <a:ext cx="10515600" cy="4174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AAC2A07-D2B6-402A-A29D-3F0F24B0F6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56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186523" y="1775339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9666" y="1281613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9E4304EF-BBE9-4AC9-9D15-EA2DD76BFA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000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Small Image, Text, Title, Bar,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776990" y="1896631"/>
            <a:ext cx="5157834" cy="31302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Small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60900"/>
            <a:ext cx="6395158" cy="4201670"/>
          </a:xfrm>
        </p:spPr>
        <p:txBody>
          <a:bodyPr>
            <a:normAutofit/>
          </a:bodyPr>
          <a:lstStyle>
            <a:lvl1pPr>
              <a:defRPr sz="20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small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B29E7BF0-E323-44E1-85A4-893F4FC60A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4078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Medium Image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1911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50270092-A1BE-4459-879D-2641BABAF6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99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08718" y="1290869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70990" y="1290987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DFD6FD7A-8297-4AC3-83A8-06C00B36C7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94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Slide 2 - Medium Image, Text, Title,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035646" y="1311318"/>
            <a:ext cx="4975842" cy="51276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Medium Image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177553" y="1311318"/>
            <a:ext cx="6688121" cy="5127568"/>
          </a:xfrm>
        </p:spPr>
        <p:txBody>
          <a:bodyPr>
            <a:normAutofit/>
          </a:bodyPr>
          <a:lstStyle>
            <a:lvl1pPr>
              <a:defRPr sz="2000" baseline="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7785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Text slide – medium amount of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81F9065-5FEC-4FE3-9D8A-330CE9DB31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526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Large Image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04775" y="6650830"/>
            <a:ext cx="2743200" cy="138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228726"/>
            <a:ext cx="10515600" cy="556021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r>
              <a:rPr lang="en-US"/>
              <a:t>Large Image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1061245"/>
          </a:xfrm>
        </p:spPr>
        <p:txBody>
          <a:bodyPr>
            <a:normAutofit/>
          </a:bodyPr>
          <a:lstStyle>
            <a:lvl1pPr algn="ctr">
              <a:defRPr sz="3600" i="1">
                <a:solidFill>
                  <a:srgbClr val="288DC2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1BB4DF0E-D8B2-43C0-80CD-7C5F581349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14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 baseline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No Image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9E6E0FD-A059-46B5-8E97-756E86E813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62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 - Logo, Bar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590652"/>
            <a:ext cx="12192000" cy="276225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775" y="6650830"/>
            <a:ext cx="2743200" cy="138112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fld id="{11F27F3A-B3E9-41ED-AF8F-A365F10BB6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09998"/>
            <a:ext cx="12192000" cy="894952"/>
          </a:xfrm>
          <a:prstGeom prst="rect">
            <a:avLst/>
          </a:prstGeom>
          <a:gradFill flip="none" rotWithShape="1">
            <a:gsLst>
              <a:gs pos="35000">
                <a:srgbClr val="4F745E"/>
              </a:gs>
              <a:gs pos="0">
                <a:schemeClr val="accent1"/>
              </a:gs>
              <a:gs pos="100000">
                <a:schemeClr val="tx2">
                  <a:lumMod val="7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190500" y="609998"/>
            <a:ext cx="11811000" cy="894952"/>
          </a:xfrm>
        </p:spPr>
        <p:txBody>
          <a:bodyPr anchor="ctr">
            <a:normAutofit/>
          </a:bodyPr>
          <a:lstStyle>
            <a:lvl1pPr algn="l">
              <a:defRPr sz="2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Section Divider Image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574006"/>
            <a:ext cx="12192000" cy="3829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rgbClr val="77859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A2F88A14-F15D-4FD9-9539-5E152F9CB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13" y="5499554"/>
            <a:ext cx="2647188" cy="94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5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97B91-EB62-4B11-92A3-CADE2537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0AAF-82EA-4944-80FE-9E59FE42ED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D2F3B3-3E62-4EC4-92AF-01109AB5F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04FF7-5A21-4C63-82D9-54FFF97D8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12128-8301-1C41-8579-B846E5F41467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F4CFB-2826-4233-B039-1EFCA753F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A923E-173C-4ECF-B640-A488FA8E9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7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42803-546A-4A5B-A90B-CE4FA09EA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B40DD-9E16-4AB3-8E13-8979DC620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21676-81A0-43AA-88B3-949357B9D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49971-B46A-4F4C-BDD7-B4806D98A7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AD8B2-72DA-44AE-9EC5-56D0DFC383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BAB0C5-8222-4BB5-A669-893C8137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0CFD4-FD2A-704C-A608-9A847E4868B2}" type="datetime1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3C65F7-C191-4B8E-9DAF-9E0407A08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BFAEC6-8F2C-4ECF-BA54-11E41EF8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7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BE69-EFDD-4DAF-8214-479CAB32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A69D38-8AD8-4165-B9D3-5DECAABD9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1DCDE-38DA-EF4E-8F7F-ECD33E161565}" type="datetime1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F7980B-D82F-40BF-ADE5-8BBB83ADE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6DFB3-A8C9-431F-8015-F677B44C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910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CAD347-8841-4F38-9757-A02B354DD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D4B3B-544B-5E4A-8D3E-6AA4127AC5E1}" type="datetime1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C91E9B-510A-46C6-B5C9-BA07BFE54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0F33E-9438-4DE7-BB89-E07DCDBFD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C90E5-3E01-4ED4-9A04-9CA96513E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029BB-5644-4027-996C-17151EFE7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41D415-2B4B-48E1-93A3-23712F955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0CAC63-E314-4763-9ED0-A5EE7BCA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BAFF1-522D-4B43-9D8A-1068073386F2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66577-0C49-4B01-B8E6-C50B2DBA7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DF92A0-7309-400B-A7B3-FF859C162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61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C55F1-CA8A-423A-A28B-9E92EF01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0E89D-A36C-4644-A4F2-4267D2D39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2AD06-6D10-461D-8536-419483EA78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C611D9-B6C8-45D3-8665-6E3608C5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A649E-9233-AC43-BD46-D6CB567AF3FC}" type="datetime1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26940A-51B3-4B00-AF8E-F636049C9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C9DBB2-B84A-4815-912C-F67683FD0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918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5F7D51-AFB2-43CE-A635-475B7980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CB060-DBD3-46D3-83DF-59CD0DAE51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BACF7-6629-4ED9-B0FF-A7430CA16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E6C49-9899-D74E-AA47-BCCB01EF609A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527C9-8DF3-4591-92C4-DD13BA94DC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8482C-4C2F-41AB-8521-B884D09A2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B6EF0-2706-4156-9590-0877713F8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5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B4C02-DEEF-8441-9B34-9AEAA2D96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0DC89-46A1-1C45-B6D0-15ED053F97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38F3A-547F-1641-B695-D4E52137C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75E8F-C14B-5C46-A77F-C52ADBCB4920}" type="datetime1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B21FC-C0D3-CD45-8B43-C5DA57B6D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DB4080-AF39-474A-8878-9B84361ACFB3}"/>
              </a:ext>
            </a:extLst>
          </p:cNvPr>
          <p:cNvSpPr/>
          <p:nvPr userDrawn="1"/>
        </p:nvSpPr>
        <p:spPr>
          <a:xfrm>
            <a:off x="11650992" y="6488668"/>
            <a:ext cx="457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2DDD058D-C3EE-EA4A-8BD1-89952A576D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1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27F3A-B3E9-41ED-AF8F-A365F10BB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romesentinel.com/stories/biden-teams-with-east-coast-governors-to-boost-offshore-wind,136817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energynews.us/2021/10/28/for-landmark-new-climate-law-in-north-carolina-technical-concerns-linge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C8332D5-41F4-A14C-B7B5-84FB37950375}"/>
              </a:ext>
            </a:extLst>
          </p:cNvPr>
          <p:cNvSpPr txBox="1">
            <a:spLocks/>
          </p:cNvSpPr>
          <p:nvPr/>
        </p:nvSpPr>
        <p:spPr>
          <a:xfrm>
            <a:off x="3862121" y="2225665"/>
            <a:ext cx="8223863" cy="881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 cap="all">
                <a:solidFill>
                  <a:srgbClr val="1F497D"/>
                </a:solidFill>
              </a:rPr>
              <a:t>NCTOWERS quarterly meeting</a:t>
            </a:r>
          </a:p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cap="all">
                <a:solidFill>
                  <a:srgbClr val="1F497D"/>
                </a:solidFill>
              </a:rPr>
              <a:t>Thursday August 4</a:t>
            </a:r>
            <a:r>
              <a:rPr kumimoji="0" lang="en-US" sz="1600" b="0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3918A57-C77F-3F4F-AE1E-C353F37A86CF}"/>
              </a:ext>
            </a:extLst>
          </p:cNvPr>
          <p:cNvSpPr txBox="1">
            <a:spLocks/>
          </p:cNvSpPr>
          <p:nvPr/>
        </p:nvSpPr>
        <p:spPr>
          <a:xfrm>
            <a:off x="3560530" y="3832581"/>
            <a:ext cx="8525454" cy="6767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Jennifer mundt, Assistant Secretary 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Clean energy and economic development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834219B-174B-D14A-B431-27676B87F47C}"/>
              </a:ext>
            </a:extLst>
          </p:cNvPr>
          <p:cNvSpPr txBox="1">
            <a:spLocks/>
          </p:cNvSpPr>
          <p:nvPr/>
        </p:nvSpPr>
        <p:spPr>
          <a:xfrm>
            <a:off x="3470590" y="2988092"/>
            <a:ext cx="8615394" cy="881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/>
              <a:t>Update: Offshore Wind Activities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3825FA-256E-F54A-95FB-45FA3A81828C}"/>
              </a:ext>
            </a:extLst>
          </p:cNvPr>
          <p:cNvSpPr/>
          <p:nvPr/>
        </p:nvSpPr>
        <p:spPr>
          <a:xfrm>
            <a:off x="1330337" y="4211372"/>
            <a:ext cx="1806520" cy="515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www.nccommerce.com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80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6834219B-174B-D14A-B431-27676B87F47C}"/>
              </a:ext>
            </a:extLst>
          </p:cNvPr>
          <p:cNvSpPr txBox="1">
            <a:spLocks/>
          </p:cNvSpPr>
          <p:nvPr/>
        </p:nvSpPr>
        <p:spPr>
          <a:xfrm>
            <a:off x="3279710" y="2294542"/>
            <a:ext cx="8615394" cy="680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i="1" kern="1200">
                <a:solidFill>
                  <a:srgbClr val="288DC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288DC2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Questions and Contact Me!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88DC2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3825FA-256E-F54A-95FB-45FA3A81828C}"/>
              </a:ext>
            </a:extLst>
          </p:cNvPr>
          <p:cNvSpPr/>
          <p:nvPr/>
        </p:nvSpPr>
        <p:spPr>
          <a:xfrm>
            <a:off x="1330337" y="4211372"/>
            <a:ext cx="1806520" cy="515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www.nccommerce.com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0D4EFA-83F1-411D-A4C9-3F1A547D1E3B}"/>
              </a:ext>
            </a:extLst>
          </p:cNvPr>
          <p:cNvSpPr txBox="1"/>
          <p:nvPr/>
        </p:nvSpPr>
        <p:spPr>
          <a:xfrm>
            <a:off x="5791056" y="3127506"/>
            <a:ext cx="3592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Jennifer Mundt</a:t>
            </a:r>
            <a:br>
              <a:rPr kumimoji="0" lang="en-US" sz="1600" b="1" i="0" u="none" strike="noStrike" kern="1200" cap="all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Jennifer.Mundt@nccommerce.com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(919) 441-7430</a:t>
            </a:r>
          </a:p>
        </p:txBody>
      </p:sp>
    </p:spTree>
    <p:extLst>
      <p:ext uri="{BB962C8B-B14F-4D97-AF65-F5344CB8AC3E}">
        <p14:creationId xmlns:p14="http://schemas.microsoft.com/office/powerpoint/2010/main" val="1847686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D72E42A-C4BC-C543-A5D4-F9CB63516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8" y="117422"/>
            <a:ext cx="8572688" cy="811657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288DC2"/>
                </a:solidFill>
              </a:rPr>
              <a:t>Overview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30DE74-5BBF-5143-B20B-84CE71EBCC92}"/>
              </a:ext>
            </a:extLst>
          </p:cNvPr>
          <p:cNvSpPr/>
          <p:nvPr/>
        </p:nvSpPr>
        <p:spPr>
          <a:xfrm>
            <a:off x="184358" y="1007138"/>
            <a:ext cx="648407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 activities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Federal-State Partnership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of Trump-era moratorium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Legislative vehicles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directive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RISEE Act momentum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activities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Draft Carbon Plan released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NC-UK MOU signed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BOEM executes Carolina Long Bay leases!</a:t>
            </a:r>
            <a:endParaRPr lang="en-GB" sz="28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3D8ECC-CE2D-4388-ACB1-AF92B30696A7}"/>
              </a:ext>
            </a:extLst>
          </p:cNvPr>
          <p:cNvGrpSpPr/>
          <p:nvPr/>
        </p:nvGrpSpPr>
        <p:grpSpPr>
          <a:xfrm>
            <a:off x="6489071" y="195481"/>
            <a:ext cx="5240321" cy="6231654"/>
            <a:chOff x="7058167" y="138061"/>
            <a:chExt cx="4569453" cy="5893365"/>
          </a:xfrm>
        </p:grpSpPr>
        <p:pic>
          <p:nvPicPr>
            <p:cNvPr id="3" name="Picture 2" descr="A picture containing sky, outdoor, water, sun&#10;&#10;Description automatically generated">
              <a:extLst>
                <a:ext uri="{FF2B5EF4-FFF2-40B4-BE49-F238E27FC236}">
                  <a16:creationId xmlns:a16="http://schemas.microsoft.com/office/drawing/2014/main" id="{481402BA-74F6-48EE-997E-4B1158678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563" y="138061"/>
              <a:ext cx="4413057" cy="58803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1213D69-3C91-41DD-8AE7-FB3F25876560}"/>
                </a:ext>
              </a:extLst>
            </p:cNvPr>
            <p:cNvSpPr/>
            <p:nvPr/>
          </p:nvSpPr>
          <p:spPr>
            <a:xfrm>
              <a:off x="7058167" y="5785205"/>
              <a:ext cx="92094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i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Photo: Orsted</a:t>
              </a:r>
              <a:endParaRPr 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493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929B26B-8C42-02D7-9584-8543129B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89" y="105699"/>
            <a:ext cx="11173302" cy="135968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288DC2"/>
                </a:solidFill>
              </a:rPr>
              <a:t>Federal Activities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Federal-State Partnership</a:t>
            </a:r>
            <a:endParaRPr lang="en-US" b="1" i="1">
              <a:solidFill>
                <a:srgbClr val="288DC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7C44B-E97F-BED3-AADE-EB87FC75C129}"/>
              </a:ext>
            </a:extLst>
          </p:cNvPr>
          <p:cNvGrpSpPr/>
          <p:nvPr/>
        </p:nvGrpSpPr>
        <p:grpSpPr>
          <a:xfrm>
            <a:off x="5804133" y="490193"/>
            <a:ext cx="6236678" cy="4080899"/>
            <a:chOff x="5804133" y="490193"/>
            <a:chExt cx="6236678" cy="40808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F268095-CEA8-71EB-27AD-6D7315ABF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741" t="31964" r="37980" b="17607"/>
            <a:stretch/>
          </p:blipFill>
          <p:spPr>
            <a:xfrm>
              <a:off x="5814284" y="490193"/>
              <a:ext cx="6226527" cy="408089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72E434-9407-D5FC-5021-F22F591CF726}"/>
                </a:ext>
              </a:extLst>
            </p:cNvPr>
            <p:cNvSpPr txBox="1"/>
            <p:nvPr/>
          </p:nvSpPr>
          <p:spPr>
            <a:xfrm>
              <a:off x="5804133" y="4211886"/>
              <a:ext cx="5520358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i="1">
                  <a:solidFill>
                    <a:schemeClr val="bg1"/>
                  </a:solidFill>
                  <a:latin typeface="Arial Narrow" panose="020B060602020203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https://romesentinel.com/stories/biden-teams-with-east-coast-governors-to-boost-offshore-wind,136817</a:t>
              </a:r>
              <a:r>
                <a:rPr lang="en-US" sz="1100" i="1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E3FA4E35-05D0-675B-8CF5-0A88B8EF6786}"/>
              </a:ext>
            </a:extLst>
          </p:cNvPr>
          <p:cNvSpPr/>
          <p:nvPr/>
        </p:nvSpPr>
        <p:spPr>
          <a:xfrm>
            <a:off x="151188" y="1608272"/>
            <a:ext cx="648407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Launched June 23, 2022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East Coast Governors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DOE, DOI, and WH </a:t>
            </a:r>
            <a:b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Office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Industry and labor leaders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756206-6FA4-6162-BE60-BA7FE2EBAB8E}"/>
              </a:ext>
            </a:extLst>
          </p:cNvPr>
          <p:cNvSpPr txBox="1"/>
          <p:nvPr/>
        </p:nvSpPr>
        <p:spPr>
          <a:xfrm>
            <a:off x="151188" y="4305704"/>
            <a:ext cx="104347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Commitment to collaborate: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domestic OSW supply chain &amp; workforce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Regional matters; transmission and interconnection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Fishing and other ocean co-use issues</a:t>
            </a:r>
            <a:endParaRPr lang="en-GB" sz="32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DEF9A281-7F1D-F2F8-D9CE-7DB93E3ACB29}"/>
              </a:ext>
            </a:extLst>
          </p:cNvPr>
          <p:cNvSpPr/>
          <p:nvPr/>
        </p:nvSpPr>
        <p:spPr>
          <a:xfrm>
            <a:off x="9177597" y="462069"/>
            <a:ext cx="867508" cy="646945"/>
          </a:xfrm>
          <a:prstGeom prst="star5">
            <a:avLst/>
          </a:prstGeom>
          <a:solidFill>
            <a:srgbClr val="FFC000">
              <a:alpha val="5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3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86F670-1F4B-F5DD-845E-073A94BE3D1D}"/>
              </a:ext>
            </a:extLst>
          </p:cNvPr>
          <p:cNvSpPr txBox="1">
            <a:spLocks/>
          </p:cNvSpPr>
          <p:nvPr/>
        </p:nvSpPr>
        <p:spPr>
          <a:xfrm>
            <a:off x="116624" y="152400"/>
            <a:ext cx="11173302" cy="135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88DC2"/>
                </a:solidFill>
              </a:rPr>
              <a:t>Federal Activities (cont’d)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Moratorium Status</a:t>
            </a:r>
            <a:endParaRPr lang="en-US" b="1" i="1">
              <a:solidFill>
                <a:srgbClr val="288DC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74B1BE-211A-846B-4428-6CFA9ECBD5DA}"/>
              </a:ext>
            </a:extLst>
          </p:cNvPr>
          <p:cNvSpPr/>
          <p:nvPr/>
        </p:nvSpPr>
        <p:spPr>
          <a:xfrm>
            <a:off x="116624" y="1664486"/>
            <a:ext cx="116298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Issued September 2020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Bans leases offshore NC beginning July 1, 2022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Legislative vehicles addressing moratorium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Inflation Reduction Act of 2022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Defense Authorization Act FY 2023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Executive action addressing moratorium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Biden’s July 20</a:t>
            </a:r>
            <a:r>
              <a:rPr lang="en-GB" sz="3200" baseline="300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announcement to boost OSW development in the Southeast, including North Carolina</a:t>
            </a:r>
          </a:p>
        </p:txBody>
      </p:sp>
    </p:spTree>
    <p:extLst>
      <p:ext uri="{BB962C8B-B14F-4D97-AF65-F5344CB8AC3E}">
        <p14:creationId xmlns:p14="http://schemas.microsoft.com/office/powerpoint/2010/main" val="2497772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86F670-1F4B-F5DD-845E-073A94BE3D1D}"/>
              </a:ext>
            </a:extLst>
          </p:cNvPr>
          <p:cNvSpPr txBox="1">
            <a:spLocks/>
          </p:cNvSpPr>
          <p:nvPr/>
        </p:nvSpPr>
        <p:spPr>
          <a:xfrm>
            <a:off x="116624" y="152400"/>
            <a:ext cx="11173302" cy="135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88DC2"/>
                </a:solidFill>
              </a:rPr>
              <a:t>Federal Activities (cont’d)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Movement on the RISEE Act of 2022</a:t>
            </a:r>
            <a:endParaRPr lang="en-US" b="1" i="1">
              <a:solidFill>
                <a:srgbClr val="288DC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CB88F9-A71C-C03E-F922-4F4AD3A9E785}"/>
              </a:ext>
            </a:extLst>
          </p:cNvPr>
          <p:cNvSpPr/>
          <p:nvPr/>
        </p:nvSpPr>
        <p:spPr>
          <a:xfrm>
            <a:off x="116624" y="1512086"/>
            <a:ext cx="120753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 i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Reinvesting in Shoreline Economies and Ecosystems Act of 2022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Creates parity in OSW revenue sharing of the operating fees, rentals, bonuses, royalties, and other payments from covered projects, effective January 1, 2022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50% in the Treasury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12.5% in the National Oceans and Coastal Security Fund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37.5% to eligible states (subject to forthcoming rulemaking formula)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be used for: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Coastal protection	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Mitigation of damage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527973-80C3-2797-AEF4-005FA2E4F981}"/>
              </a:ext>
            </a:extLst>
          </p:cNvPr>
          <p:cNvSpPr/>
          <p:nvPr/>
        </p:nvSpPr>
        <p:spPr>
          <a:xfrm>
            <a:off x="1488831" y="4325815"/>
            <a:ext cx="9917722" cy="49236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88F2F5-4AF8-ED04-4587-B06895A1E381}"/>
              </a:ext>
            </a:extLst>
          </p:cNvPr>
          <p:cNvSpPr/>
          <p:nvPr/>
        </p:nvSpPr>
        <p:spPr>
          <a:xfrm>
            <a:off x="2555631" y="3046078"/>
            <a:ext cx="4278924" cy="49236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C27CF8-BC7C-FD8E-D432-0F02D05C89A6}"/>
              </a:ext>
            </a:extLst>
          </p:cNvPr>
          <p:cNvSpPr txBox="1"/>
          <p:nvPr/>
        </p:nvSpPr>
        <p:spPr>
          <a:xfrm>
            <a:off x="4103077" y="5229756"/>
            <a:ext cx="75965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implementation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Mitigate impact of OCS activities</a:t>
            </a:r>
          </a:p>
        </p:txBody>
      </p:sp>
    </p:spTree>
    <p:extLst>
      <p:ext uri="{BB962C8B-B14F-4D97-AF65-F5344CB8AC3E}">
        <p14:creationId xmlns:p14="http://schemas.microsoft.com/office/powerpoint/2010/main" val="33286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86F670-1F4B-F5DD-845E-073A94BE3D1D}"/>
              </a:ext>
            </a:extLst>
          </p:cNvPr>
          <p:cNvSpPr txBox="1">
            <a:spLocks/>
          </p:cNvSpPr>
          <p:nvPr/>
        </p:nvSpPr>
        <p:spPr>
          <a:xfrm>
            <a:off x="116624" y="152400"/>
            <a:ext cx="11173302" cy="135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88DC2"/>
                </a:solidFill>
              </a:rPr>
              <a:t>State Activities 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Duke Released Carbon Plan </a:t>
            </a:r>
            <a:endParaRPr lang="en-US" b="1" i="1">
              <a:solidFill>
                <a:srgbClr val="288DC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334619-1138-6F76-4523-ABF459130099}"/>
              </a:ext>
            </a:extLst>
          </p:cNvPr>
          <p:cNvSpPr txBox="1"/>
          <p:nvPr/>
        </p:nvSpPr>
        <p:spPr>
          <a:xfrm>
            <a:off x="116624" y="1512086"/>
            <a:ext cx="7758128" cy="48936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HB951 Energy Solutions for NC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sector GHG reductions</a:t>
            </a:r>
          </a:p>
          <a:p>
            <a:pPr lvl="2">
              <a:defRPr/>
            </a:pPr>
            <a:r>
              <a:rPr lang="en-US" sz="2800" i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70% by 2030</a:t>
            </a:r>
          </a:p>
          <a:p>
            <a:pPr lvl="2">
              <a:defRPr/>
            </a:pPr>
            <a:r>
              <a:rPr lang="en-US" sz="2800" i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Net-zero by 2050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Directs development of a </a:t>
            </a:r>
            <a:b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Carbon Plan to achieve </a:t>
            </a:r>
            <a:b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reductions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Draft Carbon Plan released May 16, 2022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proposed energy resource portfolios</a:t>
            </a:r>
          </a:p>
          <a:p>
            <a:pPr marL="914400" lvl="1" indent="-457200">
              <a:buFont typeface="Wingdings" panose="05000000000000000000" pitchFamily="2" charset="2"/>
              <a:buChar char="Ø"/>
              <a:defRPr/>
            </a:pPr>
            <a:r>
              <a:rPr lang="en-US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of which include OSW in the mix</a:t>
            </a:r>
            <a:endParaRPr lang="en-US" sz="280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B0F0B9-7418-6F43-4A23-EDE11926AA6A}"/>
              </a:ext>
            </a:extLst>
          </p:cNvPr>
          <p:cNvGrpSpPr/>
          <p:nvPr/>
        </p:nvGrpSpPr>
        <p:grpSpPr>
          <a:xfrm>
            <a:off x="6278976" y="422030"/>
            <a:ext cx="6160476" cy="4196861"/>
            <a:chOff x="6185192" y="820615"/>
            <a:chExt cx="6160476" cy="4196861"/>
          </a:xfrm>
        </p:grpSpPr>
        <p:pic>
          <p:nvPicPr>
            <p:cNvPr id="4" name="Picture 3" descr="A group of people standing outside a building&#10;&#10;Description automatically generated with medium confidence">
              <a:extLst>
                <a:ext uri="{FF2B5EF4-FFF2-40B4-BE49-F238E27FC236}">
                  <a16:creationId xmlns:a16="http://schemas.microsoft.com/office/drawing/2014/main" id="{F0B9C2A0-08E7-7634-F769-2BBD796FCB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82" t="27009" r="22042" b="13676"/>
            <a:stretch/>
          </p:blipFill>
          <p:spPr>
            <a:xfrm>
              <a:off x="6185192" y="820615"/>
              <a:ext cx="5769798" cy="41968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7789FA-0211-60C5-07AF-CB1EEC2BE013}"/>
                </a:ext>
              </a:extLst>
            </p:cNvPr>
            <p:cNvSpPr txBox="1"/>
            <p:nvPr/>
          </p:nvSpPr>
          <p:spPr>
            <a:xfrm>
              <a:off x="6185192" y="4771255"/>
              <a:ext cx="616047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i="1">
                  <a:solidFill>
                    <a:schemeClr val="bg1"/>
                  </a:solidFill>
                  <a:latin typeface="Arial Narrow" panose="020B0606020202030204" pitchFamily="34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https://energynews.us/2021/10/28/for-landmark-new-climate-law-in-north-carolina-technical-concerns-linger/</a:t>
              </a:r>
              <a:r>
                <a:rPr lang="en-US" sz="1000" i="1">
                  <a:solidFill>
                    <a:schemeClr val="bg1"/>
                  </a:solidFill>
                  <a:latin typeface="Arial Narrow" panose="020B0606020202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6883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86F670-1F4B-F5DD-845E-073A94BE3D1D}"/>
              </a:ext>
            </a:extLst>
          </p:cNvPr>
          <p:cNvSpPr txBox="1">
            <a:spLocks/>
          </p:cNvSpPr>
          <p:nvPr/>
        </p:nvSpPr>
        <p:spPr>
          <a:xfrm>
            <a:off x="116624" y="152400"/>
            <a:ext cx="11173302" cy="13596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88DC2"/>
                </a:solidFill>
              </a:rPr>
              <a:t>State Activities (cont’d)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NC &amp; UK MOU</a:t>
            </a:r>
            <a:endParaRPr lang="en-US" b="1" i="1">
              <a:solidFill>
                <a:srgbClr val="288DC2"/>
              </a:solidFill>
            </a:endParaRPr>
          </a:p>
        </p:txBody>
      </p:sp>
      <p:pic>
        <p:nvPicPr>
          <p:cNvPr id="3" name="Picture 2" descr="A few women sitting at desks&#10;&#10;Description automatically generated with low confidence">
            <a:extLst>
              <a:ext uri="{FF2B5EF4-FFF2-40B4-BE49-F238E27FC236}">
                <a16:creationId xmlns:a16="http://schemas.microsoft.com/office/drawing/2014/main" id="{F3120FD0-A806-3782-8448-40E506F5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4" y="585850"/>
            <a:ext cx="5686299" cy="568629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E1B9D3-854C-FB08-98EA-7B45291ED1E5}"/>
              </a:ext>
            </a:extLst>
          </p:cNvPr>
          <p:cNvSpPr/>
          <p:nvPr/>
        </p:nvSpPr>
        <p:spPr>
          <a:xfrm>
            <a:off x="0" y="1905505"/>
            <a:ext cx="5979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 i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strengthen economic ties and transition to a clean energy economy </a:t>
            </a: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(July 20, 2022)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Cooperate to meet 5 goals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in activities to achieve 5 goals</a:t>
            </a:r>
          </a:p>
        </p:txBody>
      </p:sp>
    </p:spTree>
    <p:extLst>
      <p:ext uri="{BB962C8B-B14F-4D97-AF65-F5344CB8AC3E}">
        <p14:creationId xmlns:p14="http://schemas.microsoft.com/office/powerpoint/2010/main" val="1845239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6882D24D-8BD1-E442-F95A-E5673D645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t="6685" r="2298" b="1604"/>
          <a:stretch/>
        </p:blipFill>
        <p:spPr>
          <a:xfrm>
            <a:off x="5110659" y="665927"/>
            <a:ext cx="6964717" cy="5526146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975BC9-1B77-8FD3-EBED-40602F995D06}"/>
              </a:ext>
            </a:extLst>
          </p:cNvPr>
          <p:cNvSpPr/>
          <p:nvPr/>
        </p:nvSpPr>
        <p:spPr>
          <a:xfrm>
            <a:off x="0" y="1493690"/>
            <a:ext cx="642424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Auction May 11, 2022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GB" sz="3200">
                <a:solidFill>
                  <a:srgbClr val="99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TotalEnergies 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Duke Energy</a:t>
            </a:r>
            <a:br>
              <a:rPr lang="en-GB" sz="32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Renewables</a:t>
            </a:r>
          </a:p>
          <a:p>
            <a:pPr marL="344488" indent="-344488">
              <a:buFont typeface="Arial" panose="020B0604020202020204" pitchFamily="34" charset="0"/>
              <a:buChar char="•"/>
            </a:pP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BOEM executed leases </a:t>
            </a:r>
            <a:b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 b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June 2022</a:t>
            </a:r>
          </a:p>
          <a:p>
            <a:pPr marL="801688" lvl="1" indent="-344488">
              <a:buFont typeface="Arial" panose="020B0604020202020204" pitchFamily="34" charset="0"/>
              <a:buChar char="•"/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Site Assessment Plan &gt; </a:t>
            </a:r>
            <a:b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COP, when approved</a:t>
            </a:r>
          </a:p>
          <a:p>
            <a:pPr marL="914400" lvl="1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Scoping for EIS</a:t>
            </a:r>
          </a:p>
          <a:p>
            <a:pPr marL="914400" lvl="1" indent="-457200"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sz="32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DEIS prepared and published</a:t>
            </a:r>
            <a:endParaRPr lang="en-GB" sz="3600" b="1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C8B7E7-B059-D858-96FF-320097A38A6F}"/>
              </a:ext>
            </a:extLst>
          </p:cNvPr>
          <p:cNvSpPr txBox="1">
            <a:spLocks/>
          </p:cNvSpPr>
          <p:nvPr/>
        </p:nvSpPr>
        <p:spPr>
          <a:xfrm>
            <a:off x="116624" y="0"/>
            <a:ext cx="7362699" cy="1465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288DC2"/>
                </a:solidFill>
              </a:rPr>
              <a:t>State Activities (cont’d)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 i="1">
                <a:solidFill>
                  <a:srgbClr val="288DC2"/>
                </a:solidFill>
              </a:rPr>
              <a:t>Carolina Long Bay Leased!</a:t>
            </a:r>
            <a:endParaRPr lang="en-US" b="1" i="1">
              <a:solidFill>
                <a:srgbClr val="288D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305E2DC2-BC0A-1DF2-FECE-0EBB6D016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67" y="1594340"/>
            <a:ext cx="11612290" cy="46406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929B26B-8C42-02D7-9584-8543129B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67" y="117422"/>
            <a:ext cx="11173302" cy="1359686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288DC2"/>
                </a:solidFill>
              </a:rPr>
              <a:t>BOEM Renewable Energy Development Process:</a:t>
            </a:r>
            <a:br>
              <a:rPr lang="en-US" b="1">
                <a:solidFill>
                  <a:srgbClr val="288DC2"/>
                </a:solidFill>
              </a:rPr>
            </a:br>
            <a:r>
              <a:rPr lang="en-US" sz="4000" b="1">
                <a:solidFill>
                  <a:srgbClr val="288DC2"/>
                </a:solidFill>
              </a:rPr>
              <a:t>Leasing to Operations</a:t>
            </a:r>
            <a:endParaRPr lang="en-US" b="1">
              <a:solidFill>
                <a:srgbClr val="288DC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E35BB8-3E33-D8BA-4A16-95DEED2EA592}"/>
              </a:ext>
            </a:extLst>
          </p:cNvPr>
          <p:cNvGrpSpPr/>
          <p:nvPr/>
        </p:nvGrpSpPr>
        <p:grpSpPr>
          <a:xfrm>
            <a:off x="2393945" y="2159399"/>
            <a:ext cx="1575616" cy="1607168"/>
            <a:chOff x="1969293" y="2150724"/>
            <a:chExt cx="1575616" cy="160716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D145BAF-29C1-4761-C62B-70F04513D691}"/>
                </a:ext>
              </a:extLst>
            </p:cNvPr>
            <p:cNvSpPr txBox="1"/>
            <p:nvPr/>
          </p:nvSpPr>
          <p:spPr>
            <a:xfrm>
              <a:off x="1969293" y="2150724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288DC2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CAROLINA </a:t>
              </a:r>
            </a:p>
            <a:p>
              <a:r>
                <a:rPr lang="en-US" b="1">
                  <a:solidFill>
                    <a:srgbClr val="288DC2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LONG BAY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732BB5DB-CD7E-449A-FCF3-55BBCE3111E7}"/>
                </a:ext>
              </a:extLst>
            </p:cNvPr>
            <p:cNvSpPr/>
            <p:nvPr/>
          </p:nvSpPr>
          <p:spPr>
            <a:xfrm rot="20058547">
              <a:off x="3327814" y="2692198"/>
              <a:ext cx="217095" cy="1065694"/>
            </a:xfrm>
            <a:prstGeom prst="downArrow">
              <a:avLst>
                <a:gd name="adj1" fmla="val 74963"/>
                <a:gd name="adj2" fmla="val 50000"/>
              </a:avLst>
            </a:prstGeom>
            <a:solidFill>
              <a:srgbClr val="288DC2"/>
            </a:solidFill>
            <a:ln>
              <a:solidFill>
                <a:srgbClr val="288D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9CFED-0875-D134-E732-E6A2155F1983}"/>
              </a:ext>
            </a:extLst>
          </p:cNvPr>
          <p:cNvSpPr/>
          <p:nvPr/>
        </p:nvSpPr>
        <p:spPr>
          <a:xfrm>
            <a:off x="2274278" y="1594340"/>
            <a:ext cx="2508738" cy="2485291"/>
          </a:xfrm>
          <a:prstGeom prst="ellipse">
            <a:avLst/>
          </a:prstGeom>
          <a:solidFill>
            <a:srgbClr val="288DC2">
              <a:alpha val="40000"/>
            </a:srgbClr>
          </a:solidFill>
          <a:ln w="38100">
            <a:solidFill>
              <a:srgbClr val="288D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1FAA6C-A932-AE5E-8F46-3637297227DA}"/>
              </a:ext>
            </a:extLst>
          </p:cNvPr>
          <p:cNvGrpSpPr/>
          <p:nvPr/>
        </p:nvGrpSpPr>
        <p:grpSpPr>
          <a:xfrm>
            <a:off x="8794904" y="4121400"/>
            <a:ext cx="2197508" cy="1819297"/>
            <a:chOff x="9173876" y="4097954"/>
            <a:chExt cx="2197508" cy="1819297"/>
          </a:xfrm>
        </p:grpSpPr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id="{D0E9BD06-47D8-7482-CF76-B8154A577EF5}"/>
                </a:ext>
              </a:extLst>
            </p:cNvPr>
            <p:cNvSpPr/>
            <p:nvPr/>
          </p:nvSpPr>
          <p:spPr>
            <a:xfrm rot="10800000">
              <a:off x="10147453" y="4467286"/>
              <a:ext cx="189519" cy="1449965"/>
            </a:xfrm>
            <a:prstGeom prst="downArrow">
              <a:avLst>
                <a:gd name="adj1" fmla="val 74963"/>
                <a:gd name="adj2" fmla="val 50000"/>
              </a:avLst>
            </a:prstGeom>
            <a:solidFill>
              <a:srgbClr val="006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4E8160-EF74-A1DD-F7B2-C404A0BB780C}"/>
                </a:ext>
              </a:extLst>
            </p:cNvPr>
            <p:cNvSpPr txBox="1"/>
            <p:nvPr/>
          </p:nvSpPr>
          <p:spPr>
            <a:xfrm>
              <a:off x="9173876" y="4097954"/>
              <a:ext cx="21975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0066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KITTY HAWK NORTH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24113DB4-667A-B1A0-0FDF-E35A523F1E37}"/>
              </a:ext>
            </a:extLst>
          </p:cNvPr>
          <p:cNvSpPr txBox="1"/>
          <p:nvPr/>
        </p:nvSpPr>
        <p:spPr>
          <a:xfrm>
            <a:off x="6335584" y="4155515"/>
            <a:ext cx="169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KITTY HAWK</a:t>
            </a:r>
          </a:p>
          <a:p>
            <a:r>
              <a:rPr lang="en-US" b="1">
                <a:solidFill>
                  <a:srgbClr val="0066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SOUTH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CCEA4FA2-55AC-40AF-B550-FE2EEB4B9DDA}"/>
              </a:ext>
            </a:extLst>
          </p:cNvPr>
          <p:cNvSpPr/>
          <p:nvPr/>
        </p:nvSpPr>
        <p:spPr>
          <a:xfrm rot="12327529">
            <a:off x="7816155" y="4125849"/>
            <a:ext cx="189519" cy="1449965"/>
          </a:xfrm>
          <a:prstGeom prst="downArrow">
            <a:avLst>
              <a:gd name="adj1" fmla="val 74963"/>
              <a:gd name="adj2" fmla="val 50000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EF34465-E374-7CE3-9236-BB8C20600560}"/>
              </a:ext>
            </a:extLst>
          </p:cNvPr>
          <p:cNvSpPr/>
          <p:nvPr/>
        </p:nvSpPr>
        <p:spPr>
          <a:xfrm>
            <a:off x="5921269" y="3610708"/>
            <a:ext cx="4982646" cy="2624261"/>
          </a:xfrm>
          <a:prstGeom prst="ellipse">
            <a:avLst/>
          </a:prstGeom>
          <a:solidFill>
            <a:srgbClr val="006600">
              <a:alpha val="40000"/>
            </a:srgbClr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46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NC Brand PPT 04.23.15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TNR/Aria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6EE4653C0AAF4690DF7E8F3A796260" ma:contentTypeVersion="5" ma:contentTypeDescription="Create a new document." ma:contentTypeScope="" ma:versionID="b3f60997fc7acea978f1b5f293727710">
  <xsd:schema xmlns:xsd="http://www.w3.org/2001/XMLSchema" xmlns:xs="http://www.w3.org/2001/XMLSchema" xmlns:p="http://schemas.microsoft.com/office/2006/metadata/properties" xmlns:ns3="c25864e5-ce54-4280-915a-5479614dcc71" xmlns:ns4="d5b04ea6-f76d-4d21-aca0-562cc741fbf8" targetNamespace="http://schemas.microsoft.com/office/2006/metadata/properties" ma:root="true" ma:fieldsID="f3737df1b2d94218a2402190cf8c634e" ns3:_="" ns4:_="">
    <xsd:import namespace="c25864e5-ce54-4280-915a-5479614dcc71"/>
    <xsd:import namespace="d5b04ea6-f76d-4d21-aca0-562cc741fbf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864e5-ce54-4280-915a-5479614dcc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04ea6-f76d-4d21-aca0-562cc741fbf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AA2F6C-6EBE-4F99-889B-81CC0A3CF1E7}">
  <ds:schemaRefs>
    <ds:schemaRef ds:uri="c25864e5-ce54-4280-915a-5479614dcc71"/>
    <ds:schemaRef ds:uri="d5b04ea6-f76d-4d21-aca0-562cc741fbf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592741-D9D6-4CF7-BCF7-BEAE1D022E24}">
  <ds:schemaRefs>
    <ds:schemaRef ds:uri="c25864e5-ce54-4280-915a-5479614dcc71"/>
    <ds:schemaRef ds:uri="d5b04ea6-f76d-4d21-aca0-562cc741fb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BA78432-93DD-4134-9B12-AE3F2DC242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479</Words>
  <Application>Microsoft Office PowerPoint</Application>
  <PresentationFormat>Widescreen</PresentationFormat>
  <Paragraphs>88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Segoe UI Black</vt:lpstr>
      <vt:lpstr>Times New Roman</vt:lpstr>
      <vt:lpstr>Wingdings</vt:lpstr>
      <vt:lpstr>Office Theme</vt:lpstr>
      <vt:lpstr>Custom Design</vt:lpstr>
      <vt:lpstr>2_Office Theme</vt:lpstr>
      <vt:lpstr>PowerPoint Presentation</vt:lpstr>
      <vt:lpstr>Overview</vt:lpstr>
      <vt:lpstr>Federal Activities Federal-State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BOEM Renewable Energy Development Process: Leasing to Operations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Tarr, Jeremy M</dc:creator>
  <cp:keywords/>
  <dc:description/>
  <cp:lastModifiedBy>Bethea, Patrice</cp:lastModifiedBy>
  <cp:revision>1</cp:revision>
  <dcterms:created xsi:type="dcterms:W3CDTF">2021-03-09T16:42:58Z</dcterms:created>
  <dcterms:modified xsi:type="dcterms:W3CDTF">2022-08-01T21:05:37Z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0x010100236EE4653C0AAF4690DF7E8F3A796260</vt:lpwstr>
  </property>
</Properties>
</file>