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notesMasterIdLst>
    <p:notesMasterId r:id="rId11"/>
  </p:notesMasterIdLst>
  <p:sldIdLst>
    <p:sldId id="256" r:id="rId3"/>
    <p:sldId id="257" r:id="rId4"/>
    <p:sldId id="263" r:id="rId5"/>
    <p:sldId id="266" r:id="rId6"/>
    <p:sldId id="267" r:id="rId7"/>
    <p:sldId id="268"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692319-CEA2-3CC4-9EBA-8503642BA983}" name="Roach, Emily" initials="RE" userId="S::emily.roach@nccommerce.com::301ebd0c-e541-4f2a-83e8-cbc9804b20f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87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6EAC20-A90F-4F33-ACA1-D657AC2BE904}" v="17" dt="2022-08-01T13:16:24.8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2" autoAdjust="0"/>
    <p:restoredTop sz="75126" autoAdjust="0"/>
  </p:normalViewPr>
  <p:slideViewPr>
    <p:cSldViewPr snapToGrid="0">
      <p:cViewPr varScale="1">
        <p:scale>
          <a:sx n="64" d="100"/>
          <a:sy n="64" d="100"/>
        </p:scale>
        <p:origin x="1195"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18" Type="http://schemas.microsoft.com/office/2018/10/relationships/authors" Target="author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Master" Target="slideMasters/slideMaster2.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ach, Emily" userId="301ebd0c-e541-4f2a-83e8-cbc9804b20fa" providerId="ADAL" clId="{F06EAC20-A90F-4F33-ACA1-D657AC2BE904}"/>
    <pc:docChg chg="undo custSel addSld delSld modSld sldOrd">
      <pc:chgData name="Roach, Emily" userId="301ebd0c-e541-4f2a-83e8-cbc9804b20fa" providerId="ADAL" clId="{F06EAC20-A90F-4F33-ACA1-D657AC2BE904}" dt="2022-08-01T13:20:39.223" v="4915" actId="13926"/>
      <pc:docMkLst>
        <pc:docMk/>
      </pc:docMkLst>
      <pc:sldChg chg="modSp mod modNotesTx">
        <pc:chgData name="Roach, Emily" userId="301ebd0c-e541-4f2a-83e8-cbc9804b20fa" providerId="ADAL" clId="{F06EAC20-A90F-4F33-ACA1-D657AC2BE904}" dt="2022-07-29T17:02:21.702" v="235" actId="20577"/>
        <pc:sldMkLst>
          <pc:docMk/>
          <pc:sldMk cId="109857222" sldId="256"/>
        </pc:sldMkLst>
        <pc:spChg chg="mod">
          <ac:chgData name="Roach, Emily" userId="301ebd0c-e541-4f2a-83e8-cbc9804b20fa" providerId="ADAL" clId="{F06EAC20-A90F-4F33-ACA1-D657AC2BE904}" dt="2022-07-29T16:57:50.661" v="82" actId="113"/>
          <ac:spMkLst>
            <pc:docMk/>
            <pc:sldMk cId="109857222" sldId="256"/>
            <ac:spMk id="3" creationId="{00000000-0000-0000-0000-000000000000}"/>
          </ac:spMkLst>
        </pc:spChg>
      </pc:sldChg>
      <pc:sldChg chg="addSp delSp modSp mod modAnim modNotesTx">
        <pc:chgData name="Roach, Emily" userId="301ebd0c-e541-4f2a-83e8-cbc9804b20fa" providerId="ADAL" clId="{F06EAC20-A90F-4F33-ACA1-D657AC2BE904}" dt="2022-07-29T17:08:03.596" v="237" actId="113"/>
        <pc:sldMkLst>
          <pc:docMk/>
          <pc:sldMk cId="3332864382" sldId="257"/>
        </pc:sldMkLst>
        <pc:spChg chg="mod">
          <ac:chgData name="Roach, Emily" userId="301ebd0c-e541-4f2a-83e8-cbc9804b20fa" providerId="ADAL" clId="{F06EAC20-A90F-4F33-ACA1-D657AC2BE904}" dt="2022-07-29T17:01:52.324" v="230" actId="1036"/>
          <ac:spMkLst>
            <pc:docMk/>
            <pc:sldMk cId="3332864382" sldId="257"/>
            <ac:spMk id="2" creationId="{67AEB0D4-5E26-42BF-AB1C-2AAD87DB2A34}"/>
          </ac:spMkLst>
        </pc:spChg>
        <pc:spChg chg="del">
          <ac:chgData name="Roach, Emily" userId="301ebd0c-e541-4f2a-83e8-cbc9804b20fa" providerId="ADAL" clId="{F06EAC20-A90F-4F33-ACA1-D657AC2BE904}" dt="2022-07-29T16:58:30.625" v="84" actId="478"/>
          <ac:spMkLst>
            <pc:docMk/>
            <pc:sldMk cId="3332864382" sldId="257"/>
            <ac:spMk id="3" creationId="{B5F650C7-B24D-480C-870B-17CA18969138}"/>
          </ac:spMkLst>
        </pc:spChg>
        <pc:spChg chg="mod">
          <ac:chgData name="Roach, Emily" userId="301ebd0c-e541-4f2a-83e8-cbc9804b20fa" providerId="ADAL" clId="{F06EAC20-A90F-4F33-ACA1-D657AC2BE904}" dt="2022-07-29T17:00:51.885" v="213" actId="1035"/>
          <ac:spMkLst>
            <pc:docMk/>
            <pc:sldMk cId="3332864382" sldId="257"/>
            <ac:spMk id="5" creationId="{39F4B7B1-9825-42E6-A910-8D5BB302A25E}"/>
          </ac:spMkLst>
        </pc:spChg>
        <pc:spChg chg="del">
          <ac:chgData name="Roach, Emily" userId="301ebd0c-e541-4f2a-83e8-cbc9804b20fa" providerId="ADAL" clId="{F06EAC20-A90F-4F33-ACA1-D657AC2BE904}" dt="2022-07-29T16:58:32.164" v="85" actId="478"/>
          <ac:spMkLst>
            <pc:docMk/>
            <pc:sldMk cId="3332864382" sldId="257"/>
            <ac:spMk id="11" creationId="{32386C7D-13A3-4331-B4CC-EF90C7D53BD0}"/>
          </ac:spMkLst>
        </pc:spChg>
        <pc:spChg chg="del">
          <ac:chgData name="Roach, Emily" userId="301ebd0c-e541-4f2a-83e8-cbc9804b20fa" providerId="ADAL" clId="{F06EAC20-A90F-4F33-ACA1-D657AC2BE904}" dt="2022-07-29T16:58:33.709" v="86" actId="478"/>
          <ac:spMkLst>
            <pc:docMk/>
            <pc:sldMk cId="3332864382" sldId="257"/>
            <ac:spMk id="12" creationId="{5001E1DE-EEF6-4988-A0D0-1162EFBBA142}"/>
          </ac:spMkLst>
        </pc:spChg>
        <pc:picChg chg="add mod">
          <ac:chgData name="Roach, Emily" userId="301ebd0c-e541-4f2a-83e8-cbc9804b20fa" providerId="ADAL" clId="{F06EAC20-A90F-4F33-ACA1-D657AC2BE904}" dt="2022-07-29T17:01:55.191" v="232" actId="1036"/>
          <ac:picMkLst>
            <pc:docMk/>
            <pc:sldMk cId="3332864382" sldId="257"/>
            <ac:picMk id="4" creationId="{91554D44-FF81-8852-6503-739B89D15C09}"/>
          </ac:picMkLst>
        </pc:picChg>
      </pc:sldChg>
      <pc:sldChg chg="modSp del mod modNotesTx">
        <pc:chgData name="Roach, Emily" userId="301ebd0c-e541-4f2a-83e8-cbc9804b20fa" providerId="ADAL" clId="{F06EAC20-A90F-4F33-ACA1-D657AC2BE904}" dt="2022-07-29T17:34:35.533" v="1943" actId="47"/>
        <pc:sldMkLst>
          <pc:docMk/>
          <pc:sldMk cId="4007963869" sldId="260"/>
        </pc:sldMkLst>
        <pc:spChg chg="mod">
          <ac:chgData name="Roach, Emily" userId="301ebd0c-e541-4f2a-83e8-cbc9804b20fa" providerId="ADAL" clId="{F06EAC20-A90F-4F33-ACA1-D657AC2BE904}" dt="2022-07-29T17:23:34.693" v="1812" actId="20577"/>
          <ac:spMkLst>
            <pc:docMk/>
            <pc:sldMk cId="4007963869" sldId="260"/>
            <ac:spMk id="2" creationId="{AB358932-C047-4984-A15E-C0179FE89721}"/>
          </ac:spMkLst>
        </pc:spChg>
      </pc:sldChg>
      <pc:sldChg chg="del">
        <pc:chgData name="Roach, Emily" userId="301ebd0c-e541-4f2a-83e8-cbc9804b20fa" providerId="ADAL" clId="{F06EAC20-A90F-4F33-ACA1-D657AC2BE904}" dt="2022-07-29T17:23:14.339" v="1758" actId="47"/>
        <pc:sldMkLst>
          <pc:docMk/>
          <pc:sldMk cId="3039088884" sldId="261"/>
        </pc:sldMkLst>
      </pc:sldChg>
      <pc:sldChg chg="del">
        <pc:chgData name="Roach, Emily" userId="301ebd0c-e541-4f2a-83e8-cbc9804b20fa" providerId="ADAL" clId="{F06EAC20-A90F-4F33-ACA1-D657AC2BE904}" dt="2022-07-29T17:34:38.275" v="1944" actId="47"/>
        <pc:sldMkLst>
          <pc:docMk/>
          <pc:sldMk cId="1665310067" sldId="262"/>
        </pc:sldMkLst>
      </pc:sldChg>
      <pc:sldChg chg="addSp delSp modSp mod ord modNotesTx">
        <pc:chgData name="Roach, Emily" userId="301ebd0c-e541-4f2a-83e8-cbc9804b20fa" providerId="ADAL" clId="{F06EAC20-A90F-4F33-ACA1-D657AC2BE904}" dt="2022-07-29T17:41:07.303" v="1997" actId="20577"/>
        <pc:sldMkLst>
          <pc:docMk/>
          <pc:sldMk cId="383876551" sldId="263"/>
        </pc:sldMkLst>
        <pc:spChg chg="mod">
          <ac:chgData name="Roach, Emily" userId="301ebd0c-e541-4f2a-83e8-cbc9804b20fa" providerId="ADAL" clId="{F06EAC20-A90F-4F33-ACA1-D657AC2BE904}" dt="2022-07-29T17:41:07.303" v="1997" actId="20577"/>
          <ac:spMkLst>
            <pc:docMk/>
            <pc:sldMk cId="383876551" sldId="263"/>
            <ac:spMk id="2" creationId="{0B24294F-2987-4492-AD99-AA835B31CAEE}"/>
          </ac:spMkLst>
        </pc:spChg>
        <pc:spChg chg="mod">
          <ac:chgData name="Roach, Emily" userId="301ebd0c-e541-4f2a-83e8-cbc9804b20fa" providerId="ADAL" clId="{F06EAC20-A90F-4F33-ACA1-D657AC2BE904}" dt="2022-07-29T17:25:43.223" v="1892" actId="1076"/>
          <ac:spMkLst>
            <pc:docMk/>
            <pc:sldMk cId="383876551" sldId="263"/>
            <ac:spMk id="3" creationId="{A3D4DD3C-2902-4171-BAF4-DF6CD17ECEA5}"/>
          </ac:spMkLst>
        </pc:spChg>
        <pc:spChg chg="add del mod">
          <ac:chgData name="Roach, Emily" userId="301ebd0c-e541-4f2a-83e8-cbc9804b20fa" providerId="ADAL" clId="{F06EAC20-A90F-4F33-ACA1-D657AC2BE904}" dt="2022-07-29T17:24:58.867" v="1824" actId="478"/>
          <ac:spMkLst>
            <pc:docMk/>
            <pc:sldMk cId="383876551" sldId="263"/>
            <ac:spMk id="6" creationId="{533B7A5B-B78B-6C53-B0FA-0164A4ECD1FB}"/>
          </ac:spMkLst>
        </pc:spChg>
        <pc:picChg chg="add del mod">
          <ac:chgData name="Roach, Emily" userId="301ebd0c-e541-4f2a-83e8-cbc9804b20fa" providerId="ADAL" clId="{F06EAC20-A90F-4F33-ACA1-D657AC2BE904}" dt="2022-07-29T17:16:51.772" v="1042" actId="478"/>
          <ac:picMkLst>
            <pc:docMk/>
            <pc:sldMk cId="383876551" sldId="263"/>
            <ac:picMk id="4" creationId="{D02CF8AB-4C6C-AED3-E0B7-EAF0B56AEC9B}"/>
          </ac:picMkLst>
        </pc:picChg>
      </pc:sldChg>
      <pc:sldChg chg="addSp delSp modSp mod modNotesTx">
        <pc:chgData name="Roach, Emily" userId="301ebd0c-e541-4f2a-83e8-cbc9804b20fa" providerId="ADAL" clId="{F06EAC20-A90F-4F33-ACA1-D657AC2BE904}" dt="2022-08-01T13:19:02.366" v="4558" actId="113"/>
        <pc:sldMkLst>
          <pc:docMk/>
          <pc:sldMk cId="1208520929" sldId="264"/>
        </pc:sldMkLst>
        <pc:spChg chg="mod">
          <ac:chgData name="Roach, Emily" userId="301ebd0c-e541-4f2a-83e8-cbc9804b20fa" providerId="ADAL" clId="{F06EAC20-A90F-4F33-ACA1-D657AC2BE904}" dt="2022-07-29T17:53:51.764" v="2555" actId="20577"/>
          <ac:spMkLst>
            <pc:docMk/>
            <pc:sldMk cId="1208520929" sldId="264"/>
            <ac:spMk id="2" creationId="{0B24294F-2987-4492-AD99-AA835B31CAEE}"/>
          </ac:spMkLst>
        </pc:spChg>
        <pc:spChg chg="del mod">
          <ac:chgData name="Roach, Emily" userId="301ebd0c-e541-4f2a-83e8-cbc9804b20fa" providerId="ADAL" clId="{F06EAC20-A90F-4F33-ACA1-D657AC2BE904}" dt="2022-07-29T17:52:43.149" v="2552" actId="478"/>
          <ac:spMkLst>
            <pc:docMk/>
            <pc:sldMk cId="1208520929" sldId="264"/>
            <ac:spMk id="3" creationId="{A3D4DD3C-2902-4171-BAF4-DF6CD17ECEA5}"/>
          </ac:spMkLst>
        </pc:spChg>
        <pc:spChg chg="add mod">
          <ac:chgData name="Roach, Emily" userId="301ebd0c-e541-4f2a-83e8-cbc9804b20fa" providerId="ADAL" clId="{F06EAC20-A90F-4F33-ACA1-D657AC2BE904}" dt="2022-08-01T13:19:02.366" v="4558" actId="113"/>
          <ac:spMkLst>
            <pc:docMk/>
            <pc:sldMk cId="1208520929" sldId="264"/>
            <ac:spMk id="4" creationId="{4D7BC0C9-F023-F063-AEB1-72CB99650FDF}"/>
          </ac:spMkLst>
        </pc:spChg>
        <pc:picChg chg="add mod">
          <ac:chgData name="Roach, Emily" userId="301ebd0c-e541-4f2a-83e8-cbc9804b20fa" providerId="ADAL" clId="{F06EAC20-A90F-4F33-ACA1-D657AC2BE904}" dt="2022-08-01T13:17:08.245" v="4348" actId="1076"/>
          <ac:picMkLst>
            <pc:docMk/>
            <pc:sldMk cId="1208520929" sldId="264"/>
            <ac:picMk id="5" creationId="{2B55F0A4-D6D6-B40D-7886-70C8891728BA}"/>
          </ac:picMkLst>
        </pc:picChg>
      </pc:sldChg>
      <pc:sldChg chg="modSp mod modNotesTx">
        <pc:chgData name="Roach, Emily" userId="301ebd0c-e541-4f2a-83e8-cbc9804b20fa" providerId="ADAL" clId="{F06EAC20-A90F-4F33-ACA1-D657AC2BE904}" dt="2022-08-01T13:20:12.078" v="4914" actId="20577"/>
        <pc:sldMkLst>
          <pc:docMk/>
          <pc:sldMk cId="3229816932" sldId="265"/>
        </pc:sldMkLst>
        <pc:spChg chg="mod">
          <ac:chgData name="Roach, Emily" userId="301ebd0c-e541-4f2a-83e8-cbc9804b20fa" providerId="ADAL" clId="{F06EAC20-A90F-4F33-ACA1-D657AC2BE904}" dt="2022-07-29T18:16:31.137" v="4062" actId="20577"/>
          <ac:spMkLst>
            <pc:docMk/>
            <pc:sldMk cId="3229816932" sldId="265"/>
            <ac:spMk id="2" creationId="{0B24294F-2987-4492-AD99-AA835B31CAEE}"/>
          </ac:spMkLst>
        </pc:spChg>
        <pc:spChg chg="mod">
          <ac:chgData name="Roach, Emily" userId="301ebd0c-e541-4f2a-83e8-cbc9804b20fa" providerId="ADAL" clId="{F06EAC20-A90F-4F33-ACA1-D657AC2BE904}" dt="2022-07-29T18:21:02.114" v="4222" actId="20577"/>
          <ac:spMkLst>
            <pc:docMk/>
            <pc:sldMk cId="3229816932" sldId="265"/>
            <ac:spMk id="3" creationId="{A3D4DD3C-2902-4171-BAF4-DF6CD17ECEA5}"/>
          </ac:spMkLst>
        </pc:spChg>
      </pc:sldChg>
      <pc:sldChg chg="add del">
        <pc:chgData name="Roach, Emily" userId="301ebd0c-e541-4f2a-83e8-cbc9804b20fa" providerId="ADAL" clId="{F06EAC20-A90F-4F33-ACA1-D657AC2BE904}" dt="2022-07-29T17:25:49.367" v="1893" actId="47"/>
        <pc:sldMkLst>
          <pc:docMk/>
          <pc:sldMk cId="2109913373" sldId="266"/>
        </pc:sldMkLst>
      </pc:sldChg>
      <pc:sldChg chg="addSp delSp modSp add mod modNotesTx">
        <pc:chgData name="Roach, Emily" userId="301ebd0c-e541-4f2a-83e8-cbc9804b20fa" providerId="ADAL" clId="{F06EAC20-A90F-4F33-ACA1-D657AC2BE904}" dt="2022-07-29T17:41:05.301" v="1996" actId="20577"/>
        <pc:sldMkLst>
          <pc:docMk/>
          <pc:sldMk cId="3893918665" sldId="266"/>
        </pc:sldMkLst>
        <pc:spChg chg="mod">
          <ac:chgData name="Roach, Emily" userId="301ebd0c-e541-4f2a-83e8-cbc9804b20fa" providerId="ADAL" clId="{F06EAC20-A90F-4F33-ACA1-D657AC2BE904}" dt="2022-07-29T17:41:05.301" v="1996" actId="20577"/>
          <ac:spMkLst>
            <pc:docMk/>
            <pc:sldMk cId="3893918665" sldId="266"/>
            <ac:spMk id="2" creationId="{0B24294F-2987-4492-AD99-AA835B31CAEE}"/>
          </ac:spMkLst>
        </pc:spChg>
        <pc:spChg chg="del mod">
          <ac:chgData name="Roach, Emily" userId="301ebd0c-e541-4f2a-83e8-cbc9804b20fa" providerId="ADAL" clId="{F06EAC20-A90F-4F33-ACA1-D657AC2BE904}" dt="2022-07-29T17:26:20.208" v="1902"/>
          <ac:spMkLst>
            <pc:docMk/>
            <pc:sldMk cId="3893918665" sldId="266"/>
            <ac:spMk id="3" creationId="{A3D4DD3C-2902-4171-BAF4-DF6CD17ECEA5}"/>
          </ac:spMkLst>
        </pc:spChg>
        <pc:picChg chg="add mod">
          <ac:chgData name="Roach, Emily" userId="301ebd0c-e541-4f2a-83e8-cbc9804b20fa" providerId="ADAL" clId="{F06EAC20-A90F-4F33-ACA1-D657AC2BE904}" dt="2022-07-29T17:26:15.103" v="1899" actId="1076"/>
          <ac:picMkLst>
            <pc:docMk/>
            <pc:sldMk cId="3893918665" sldId="266"/>
            <ac:picMk id="4" creationId="{9B648FDE-E536-01C1-E485-64C03646AA53}"/>
          </ac:picMkLst>
        </pc:picChg>
      </pc:sldChg>
      <pc:sldChg chg="addSp delSp modSp add mod modNotesTx">
        <pc:chgData name="Roach, Emily" userId="301ebd0c-e541-4f2a-83e8-cbc9804b20fa" providerId="ADAL" clId="{F06EAC20-A90F-4F33-ACA1-D657AC2BE904}" dt="2022-07-29T17:43:31.770" v="2133" actId="1036"/>
        <pc:sldMkLst>
          <pc:docMk/>
          <pc:sldMk cId="2372738446" sldId="267"/>
        </pc:sldMkLst>
        <pc:spChg chg="mod">
          <ac:chgData name="Roach, Emily" userId="301ebd0c-e541-4f2a-83e8-cbc9804b20fa" providerId="ADAL" clId="{F06EAC20-A90F-4F33-ACA1-D657AC2BE904}" dt="2022-07-29T17:41:14.604" v="1998" actId="20577"/>
          <ac:spMkLst>
            <pc:docMk/>
            <pc:sldMk cId="2372738446" sldId="267"/>
            <ac:spMk id="2" creationId="{0B24294F-2987-4492-AD99-AA835B31CAEE}"/>
          </ac:spMkLst>
        </pc:spChg>
        <pc:spChg chg="add del">
          <ac:chgData name="Roach, Emily" userId="301ebd0c-e541-4f2a-83e8-cbc9804b20fa" providerId="ADAL" clId="{F06EAC20-A90F-4F33-ACA1-D657AC2BE904}" dt="2022-07-29T17:31:13.603" v="1909" actId="22"/>
          <ac:spMkLst>
            <pc:docMk/>
            <pc:sldMk cId="2372738446" sldId="267"/>
            <ac:spMk id="5" creationId="{46736B5F-508D-2B00-F6FA-8ECCDD850A51}"/>
          </ac:spMkLst>
        </pc:spChg>
        <pc:spChg chg="add del">
          <ac:chgData name="Roach, Emily" userId="301ebd0c-e541-4f2a-83e8-cbc9804b20fa" providerId="ADAL" clId="{F06EAC20-A90F-4F33-ACA1-D657AC2BE904}" dt="2022-07-29T17:31:22.680" v="1911" actId="22"/>
          <ac:spMkLst>
            <pc:docMk/>
            <pc:sldMk cId="2372738446" sldId="267"/>
            <ac:spMk id="7" creationId="{E4B64E06-47D0-A96A-D0AA-E9C76A77149A}"/>
          </ac:spMkLst>
        </pc:spChg>
        <pc:spChg chg="add del mod">
          <ac:chgData name="Roach, Emily" userId="301ebd0c-e541-4f2a-83e8-cbc9804b20fa" providerId="ADAL" clId="{F06EAC20-A90F-4F33-ACA1-D657AC2BE904}" dt="2022-07-29T17:32:07.028" v="1918" actId="478"/>
          <ac:spMkLst>
            <pc:docMk/>
            <pc:sldMk cId="2372738446" sldId="267"/>
            <ac:spMk id="8" creationId="{067C9E43-3FF3-2AC5-36F1-C9907F4C0D51}"/>
          </ac:spMkLst>
        </pc:spChg>
        <pc:spChg chg="add del">
          <ac:chgData name="Roach, Emily" userId="301ebd0c-e541-4f2a-83e8-cbc9804b20fa" providerId="ADAL" clId="{F06EAC20-A90F-4F33-ACA1-D657AC2BE904}" dt="2022-07-29T17:32:41.111" v="1922" actId="22"/>
          <ac:spMkLst>
            <pc:docMk/>
            <pc:sldMk cId="2372738446" sldId="267"/>
            <ac:spMk id="10" creationId="{4F2B0C64-AD7E-A198-288C-1F2FE8D375E5}"/>
          </ac:spMkLst>
        </pc:spChg>
        <pc:spChg chg="add del">
          <ac:chgData name="Roach, Emily" userId="301ebd0c-e541-4f2a-83e8-cbc9804b20fa" providerId="ADAL" clId="{F06EAC20-A90F-4F33-ACA1-D657AC2BE904}" dt="2022-07-29T17:33:16.170" v="1932" actId="22"/>
          <ac:spMkLst>
            <pc:docMk/>
            <pc:sldMk cId="2372738446" sldId="267"/>
            <ac:spMk id="12" creationId="{8BE80E69-AA1E-AF5B-7593-9DA5EFC4788B}"/>
          </ac:spMkLst>
        </pc:spChg>
        <pc:spChg chg="add mod">
          <ac:chgData name="Roach, Emily" userId="301ebd0c-e541-4f2a-83e8-cbc9804b20fa" providerId="ADAL" clId="{F06EAC20-A90F-4F33-ACA1-D657AC2BE904}" dt="2022-07-29T17:43:31.770" v="2133" actId="1036"/>
          <ac:spMkLst>
            <pc:docMk/>
            <pc:sldMk cId="2372738446" sldId="267"/>
            <ac:spMk id="13" creationId="{993D4EF1-BEA2-B1B4-95FE-857CB7B6A88D}"/>
          </ac:spMkLst>
        </pc:spChg>
        <pc:picChg chg="del">
          <ac:chgData name="Roach, Emily" userId="301ebd0c-e541-4f2a-83e8-cbc9804b20fa" providerId="ADAL" clId="{F06EAC20-A90F-4F33-ACA1-D657AC2BE904}" dt="2022-07-29T17:31:09.583" v="1907" actId="478"/>
          <ac:picMkLst>
            <pc:docMk/>
            <pc:sldMk cId="2372738446" sldId="267"/>
            <ac:picMk id="4" creationId="{9B648FDE-E536-01C1-E485-64C03646AA53}"/>
          </ac:picMkLst>
        </pc:picChg>
      </pc:sldChg>
      <pc:sldChg chg="addSp delSp modSp add mod setBg modNotesTx">
        <pc:chgData name="Roach, Emily" userId="301ebd0c-e541-4f2a-83e8-cbc9804b20fa" providerId="ADAL" clId="{F06EAC20-A90F-4F33-ACA1-D657AC2BE904}" dt="2022-08-01T13:20:39.223" v="4915" actId="13926"/>
        <pc:sldMkLst>
          <pc:docMk/>
          <pc:sldMk cId="666911509" sldId="268"/>
        </pc:sldMkLst>
        <pc:spChg chg="mod">
          <ac:chgData name="Roach, Emily" userId="301ebd0c-e541-4f2a-83e8-cbc9804b20fa" providerId="ADAL" clId="{F06EAC20-A90F-4F33-ACA1-D657AC2BE904}" dt="2022-07-29T17:43:43.462" v="2135" actId="26606"/>
          <ac:spMkLst>
            <pc:docMk/>
            <pc:sldMk cId="666911509" sldId="268"/>
            <ac:spMk id="2" creationId="{0B24294F-2987-4492-AD99-AA835B31CAEE}"/>
          </ac:spMkLst>
        </pc:spChg>
        <pc:spChg chg="add del mod">
          <ac:chgData name="Roach, Emily" userId="301ebd0c-e541-4f2a-83e8-cbc9804b20fa" providerId="ADAL" clId="{F06EAC20-A90F-4F33-ACA1-D657AC2BE904}" dt="2022-07-29T17:41:01.020" v="1995" actId="478"/>
          <ac:spMkLst>
            <pc:docMk/>
            <pc:sldMk cId="666911509" sldId="268"/>
            <ac:spMk id="3" creationId="{BA1CFDE0-9D28-3C9E-970C-FCCA6AF4A145}"/>
          </ac:spMkLst>
        </pc:spChg>
        <pc:spChg chg="add">
          <ac:chgData name="Roach, Emily" userId="301ebd0c-e541-4f2a-83e8-cbc9804b20fa" providerId="ADAL" clId="{F06EAC20-A90F-4F33-ACA1-D657AC2BE904}" dt="2022-07-29T17:43:43.462" v="2135" actId="26606"/>
          <ac:spMkLst>
            <pc:docMk/>
            <pc:sldMk cId="666911509" sldId="268"/>
            <ac:spMk id="4" creationId="{AFF4A713-7B75-4B21-90D7-5AB19547C728}"/>
          </ac:spMkLst>
        </pc:spChg>
        <pc:spChg chg="add mod">
          <ac:chgData name="Roach, Emily" userId="301ebd0c-e541-4f2a-83e8-cbc9804b20fa" providerId="ADAL" clId="{F06EAC20-A90F-4F33-ACA1-D657AC2BE904}" dt="2022-08-01T13:20:39.223" v="4915" actId="13926"/>
          <ac:spMkLst>
            <pc:docMk/>
            <pc:sldMk cId="666911509" sldId="268"/>
            <ac:spMk id="5" creationId="{B2E2DA3E-99C8-6CD2-5AB7-5DA8263F9675}"/>
          </ac:spMkLst>
        </pc:spChg>
        <pc:spChg chg="add">
          <ac:chgData name="Roach, Emily" userId="301ebd0c-e541-4f2a-83e8-cbc9804b20fa" providerId="ADAL" clId="{F06EAC20-A90F-4F33-ACA1-D657AC2BE904}" dt="2022-07-29T17:43:43.462" v="2135" actId="26606"/>
          <ac:spMkLst>
            <pc:docMk/>
            <pc:sldMk cId="666911509" sldId="268"/>
            <ac:spMk id="7" creationId="{6F5A5072-7B47-4D32-B52A-4EBBF590B8A5}"/>
          </ac:spMkLst>
        </pc:spChg>
        <pc:spChg chg="add">
          <ac:chgData name="Roach, Emily" userId="301ebd0c-e541-4f2a-83e8-cbc9804b20fa" providerId="ADAL" clId="{F06EAC20-A90F-4F33-ACA1-D657AC2BE904}" dt="2022-07-29T17:43:43.462" v="2135" actId="26606"/>
          <ac:spMkLst>
            <pc:docMk/>
            <pc:sldMk cId="666911509" sldId="268"/>
            <ac:spMk id="9" creationId="{9715DAF0-AE1B-46C9-8A6B-DB2AA05AB91D}"/>
          </ac:spMkLst>
        </pc:spChg>
        <pc:spChg chg="add">
          <ac:chgData name="Roach, Emily" userId="301ebd0c-e541-4f2a-83e8-cbc9804b20fa" providerId="ADAL" clId="{F06EAC20-A90F-4F33-ACA1-D657AC2BE904}" dt="2022-07-29T17:43:43.462" v="2135" actId="26606"/>
          <ac:spMkLst>
            <pc:docMk/>
            <pc:sldMk cId="666911509" sldId="268"/>
            <ac:spMk id="11" creationId="{6016219D-510E-4184-9090-6D5578A87BD1}"/>
          </ac:spMkLst>
        </pc:spChg>
        <pc:spChg chg="del mod">
          <ac:chgData name="Roach, Emily" userId="301ebd0c-e541-4f2a-83e8-cbc9804b20fa" providerId="ADAL" clId="{F06EAC20-A90F-4F33-ACA1-D657AC2BE904}" dt="2022-07-29T17:40:01.177" v="1954" actId="478"/>
          <ac:spMkLst>
            <pc:docMk/>
            <pc:sldMk cId="666911509" sldId="268"/>
            <ac:spMk id="13" creationId="{993D4EF1-BEA2-B1B4-95FE-857CB7B6A88D}"/>
          </ac:spMkLst>
        </pc:spChg>
        <pc:spChg chg="add">
          <ac:chgData name="Roach, Emily" userId="301ebd0c-e541-4f2a-83e8-cbc9804b20fa" providerId="ADAL" clId="{F06EAC20-A90F-4F33-ACA1-D657AC2BE904}" dt="2022-07-29T17:43:43.462" v="2135" actId="26606"/>
          <ac:spMkLst>
            <pc:docMk/>
            <pc:sldMk cId="666911509" sldId="268"/>
            <ac:spMk id="15" creationId="{DC631C0B-6DA6-4E57-8231-CE32B3434A7E}"/>
          </ac:spMkLst>
        </pc:spChg>
        <pc:spChg chg="add">
          <ac:chgData name="Roach, Emily" userId="301ebd0c-e541-4f2a-83e8-cbc9804b20fa" providerId="ADAL" clId="{F06EAC20-A90F-4F33-ACA1-D657AC2BE904}" dt="2022-07-29T17:43:43.462" v="2135" actId="26606"/>
          <ac:spMkLst>
            <pc:docMk/>
            <pc:sldMk cId="666911509" sldId="268"/>
            <ac:spMk id="17" creationId="{C29501E6-A978-4A61-9689-9085AF97A53A}"/>
          </ac:spMkLst>
        </pc:spChg>
      </pc:sldChg>
      <pc:sldChg chg="delSp modSp add del mod">
        <pc:chgData name="Roach, Emily" userId="301ebd0c-e541-4f2a-83e8-cbc9804b20fa" providerId="ADAL" clId="{F06EAC20-A90F-4F33-ACA1-D657AC2BE904}" dt="2022-07-29T17:33:56.045" v="1938" actId="47"/>
        <pc:sldMkLst>
          <pc:docMk/>
          <pc:sldMk cId="382569016" sldId="561"/>
        </pc:sldMkLst>
        <pc:spChg chg="mod">
          <ac:chgData name="Roach, Emily" userId="301ebd0c-e541-4f2a-83e8-cbc9804b20fa" providerId="ADAL" clId="{F06EAC20-A90F-4F33-ACA1-D657AC2BE904}" dt="2022-07-29T17:33:10.581" v="1930" actId="12"/>
          <ac:spMkLst>
            <pc:docMk/>
            <pc:sldMk cId="382569016" sldId="561"/>
            <ac:spMk id="2" creationId="{6B616534-5CB9-4F49-8608-D8B03DD97576}"/>
          </ac:spMkLst>
        </pc:spChg>
        <pc:spChg chg="del">
          <ac:chgData name="Roach, Emily" userId="301ebd0c-e541-4f2a-83e8-cbc9804b20fa" providerId="ADAL" clId="{F06EAC20-A90F-4F33-ACA1-D657AC2BE904}" dt="2022-07-29T17:32:33.704" v="1920" actId="478"/>
          <ac:spMkLst>
            <pc:docMk/>
            <pc:sldMk cId="382569016" sldId="561"/>
            <ac:spMk id="5" creationId="{6CAEB547-6CA1-C6F5-3981-9291E359C6F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ABFD53-73B4-45E7-B8BD-CC3BA34779ED}" type="datetimeFigureOut">
              <a:t>7/29/2022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F3B58F-B192-4552-A4CE-64EDEF2E3ADF}" type="slidenum">
              <a:t>‹#›</a:t>
            </a:fld>
            <a:endParaRPr lang="en-US"/>
          </a:p>
        </p:txBody>
      </p:sp>
    </p:spTree>
    <p:extLst>
      <p:ext uri="{BB962C8B-B14F-4D97-AF65-F5344CB8AC3E}">
        <p14:creationId xmlns:p14="http://schemas.microsoft.com/office/powerpoint/2010/main" val="3782443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indwinri.com/"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Introduction: Perry Harker, VP Carteret Community College, Sharing the presentation on behalf of the subcommittee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cs typeface="Calibri"/>
            </a:endParaRPr>
          </a:p>
        </p:txBody>
      </p:sp>
      <p:sp>
        <p:nvSpPr>
          <p:cNvPr id="4" name="Slide Number Placeholder 3"/>
          <p:cNvSpPr>
            <a:spLocks noGrp="1"/>
          </p:cNvSpPr>
          <p:nvPr>
            <p:ph type="sldNum" sz="quarter" idx="5"/>
          </p:nvPr>
        </p:nvSpPr>
        <p:spPr/>
        <p:txBody>
          <a:bodyPr/>
          <a:lstStyle/>
          <a:p>
            <a:fld id="{2CF3B58F-B192-4552-A4CE-64EDEF2E3ADF}" type="slidenum">
              <a:t>1</a:t>
            </a:fld>
            <a:endParaRPr lang="en-US"/>
          </a:p>
        </p:txBody>
      </p:sp>
    </p:spTree>
    <p:extLst>
      <p:ext uri="{BB962C8B-B14F-4D97-AF65-F5344CB8AC3E}">
        <p14:creationId xmlns:p14="http://schemas.microsoft.com/office/powerpoint/2010/main" val="3765531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marR="0" lvl="1" indent="-28575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Subcommittee Mission: </a:t>
            </a:r>
            <a:r>
              <a:rPr lang="en-US" sz="1800" dirty="0">
                <a:effectLst/>
                <a:latin typeface="Calibri" panose="020F0502020204030204" pitchFamily="34" charset="0"/>
                <a:ea typeface="Calibri" panose="020F0502020204030204" pitchFamily="34" charset="0"/>
                <a:cs typeface="Times New Roman" panose="02020603050405020304" pitchFamily="18" charset="0"/>
              </a:rPr>
              <a:t>To research, evaluate, and make recommendations regarding policies and programs that will grow a diverse and competitive offshore wind workforce in North Carolina. </a:t>
            </a:r>
          </a:p>
          <a:p>
            <a:pPr marL="742950" marR="0" lvl="1" indent="-28575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Introduce the video: We all know that when we talk about workforce development for offshore wind that this includes all different types of occupations including planning and development, manufacturing, construction and installation, operations, maintenance, and more.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I’d like to play short video provided by our subcommittee member, Alvin Warwick, from the International Brotherhood of Electrical Workers that shows the wire pulling from the offshore project to the electrical system facility. This will help us better understand the many occupations and jobs that exist in an offshore wind project.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Symbol" panose="05050102010706020507" pitchFamily="18" charset="2"/>
              <a:buChar char=""/>
            </a:pPr>
            <a:r>
              <a:rPr lang="en-US" sz="1800" b="1"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After the video, ask the Taskforce audience</a:t>
            </a:r>
            <a:r>
              <a:rPr lang="en-US" sz="1800" dirty="0">
                <a:effectLst/>
                <a:latin typeface="Calibri" panose="020F0502020204030204" pitchFamily="34" charset="0"/>
                <a:ea typeface="Calibri" panose="020F0502020204030204" pitchFamily="34" charset="0"/>
                <a:cs typeface="Calibri" panose="020F0502020204030204" pitchFamily="34" charset="0"/>
              </a:rPr>
              <a:t>: What did you notice in the video? Any reflections?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1" dirty="0">
              <a:cs typeface="Calibri"/>
            </a:endParaRPr>
          </a:p>
        </p:txBody>
      </p:sp>
      <p:sp>
        <p:nvSpPr>
          <p:cNvPr id="4" name="Slide Number Placeholder 3"/>
          <p:cNvSpPr>
            <a:spLocks noGrp="1"/>
          </p:cNvSpPr>
          <p:nvPr>
            <p:ph type="sldNum" sz="quarter" idx="5"/>
          </p:nvPr>
        </p:nvSpPr>
        <p:spPr/>
        <p:txBody>
          <a:bodyPr/>
          <a:lstStyle/>
          <a:p>
            <a:fld id="{2CF3B58F-B192-4552-A4CE-64EDEF2E3ADF}" type="slidenum">
              <a:t>2</a:t>
            </a:fld>
            <a:endParaRPr lang="en-US"/>
          </a:p>
        </p:txBody>
      </p:sp>
    </p:spTree>
    <p:extLst>
      <p:ext uri="{BB962C8B-B14F-4D97-AF65-F5344CB8AC3E}">
        <p14:creationId xmlns:p14="http://schemas.microsoft.com/office/powerpoint/2010/main" val="501306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Our subcommittee established three goals that were included in the taskforce’s annual report. The subcommittee’s first goal is to conduct an occupational skills analysis for offshore wind occupations.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As we just saw in the video, there are many occupations associated with OSW. In order to narrow the scope of our skills analysis, we’ve conducted research and interviewed subject matter experts.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1) We referred to the BVG Offshore Wind Supply Chain report, which recommended a job skills analysis for construction, operation, and maintenance needs faced by the industry. The report also has a breakdown of the occupations that are included in the offshore wind industry. 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2) We invited Jeremy Stefek from the National Renewable Energy Laboratories to present national offshore wind occupational data to the committee.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3) We also invited Joshua Levy, from Commerce’s Labor and Economic Analysis division to present relevant labor and occupational data and to explain the potential methodology for this type of study.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2CF3B58F-B192-4552-A4CE-64EDEF2E3ADF}" type="slidenum">
              <a:rPr lang="en-US" smtClean="0"/>
              <a:t>3</a:t>
            </a:fld>
            <a:endParaRPr lang="en-US"/>
          </a:p>
        </p:txBody>
      </p:sp>
    </p:spTree>
    <p:extLst>
      <p:ext uri="{BB962C8B-B14F-4D97-AF65-F5344CB8AC3E}">
        <p14:creationId xmlns:p14="http://schemas.microsoft.com/office/powerpoint/2010/main" val="3769031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marR="0" lvl="1" indent="-28575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This chart, provided by Commerce’s LEAD division, shows the order and timing of the different occupations during an offshore wind project.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You can see that manufacturing jobs arrive earlier in a project timeline that construction and installation occupations.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2CF3B58F-B192-4552-A4CE-64EDEF2E3ADF}" type="slidenum">
              <a:rPr lang="en-US" smtClean="0"/>
              <a:t>4</a:t>
            </a:fld>
            <a:endParaRPr lang="en-US"/>
          </a:p>
        </p:txBody>
      </p:sp>
    </p:spTree>
    <p:extLst>
      <p:ext uri="{BB962C8B-B14F-4D97-AF65-F5344CB8AC3E}">
        <p14:creationId xmlns:p14="http://schemas.microsoft.com/office/powerpoint/2010/main" val="2202060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marR="0" lvl="1" indent="-28575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The information on this slide was prepared by Joshua Levy, from Commerce’s Labor and Economic Analysis Division, for the subcommittee.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You can see that although manufacturing jobs related to OSW wind will arrive in North Carolina before construction and installation jobs, that they make up less of the total share of the offshore wind workforce.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There are approximately 75 manufacturing occupations related to wind that make up 7% of the total direct workforce.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There are approximately 68 construction and installation occupations related to wind that make up 41% of the direct workforce.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2CF3B58F-B192-4552-A4CE-64EDEF2E3ADF}" type="slidenum">
              <a:rPr lang="en-US" smtClean="0"/>
              <a:t>5</a:t>
            </a:fld>
            <a:endParaRPr lang="en-US"/>
          </a:p>
        </p:txBody>
      </p:sp>
    </p:spTree>
    <p:extLst>
      <p:ext uri="{BB962C8B-B14F-4D97-AF65-F5344CB8AC3E}">
        <p14:creationId xmlns:p14="http://schemas.microsoft.com/office/powerpoint/2010/main" val="10451020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subcommittee decided to prioritize the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construction/installation</a:t>
            </a:r>
            <a:r>
              <a:rPr lang="en-US" sz="1800" dirty="0">
                <a:effectLst/>
                <a:latin typeface="Calibri" panose="020F0502020204030204" pitchFamily="34" charset="0"/>
                <a:ea typeface="Calibri" panose="020F0502020204030204" pitchFamily="34" charset="0"/>
                <a:cs typeface="Times New Roman" panose="02020603050405020304" pitchFamily="18" charset="0"/>
              </a:rPr>
              <a:t> occupations because 1. that makes up the bulk of the jobs to be created, and 2. The jobs in manufacturing are, for the most part, established as far as skills, credentials, etc. that are transferrable. </a:t>
            </a:r>
            <a:endParaRPr lang="en-US" dirty="0"/>
          </a:p>
        </p:txBody>
      </p:sp>
      <p:sp>
        <p:nvSpPr>
          <p:cNvPr id="4" name="Slide Number Placeholder 3"/>
          <p:cNvSpPr>
            <a:spLocks noGrp="1"/>
          </p:cNvSpPr>
          <p:nvPr>
            <p:ph type="sldNum" sz="quarter" idx="5"/>
          </p:nvPr>
        </p:nvSpPr>
        <p:spPr/>
        <p:txBody>
          <a:bodyPr/>
          <a:lstStyle/>
          <a:p>
            <a:fld id="{2CF3B58F-B192-4552-A4CE-64EDEF2E3ADF}" type="slidenum">
              <a:rPr lang="en-US" smtClean="0"/>
              <a:t>6</a:t>
            </a:fld>
            <a:endParaRPr lang="en-US"/>
          </a:p>
        </p:txBody>
      </p:sp>
    </p:spTree>
    <p:extLst>
      <p:ext uri="{BB962C8B-B14F-4D97-AF65-F5344CB8AC3E}">
        <p14:creationId xmlns:p14="http://schemas.microsoft.com/office/powerpoint/2010/main" val="76424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Our second goal is to develop an inventory of industry relevant training that is already available for offshore wind occupations.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We surveyed NCCS, UNC System, Independent Colleges &amp; Universities to determine what courses are already offered related to clean energy and wind.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Taskforce members can help by identifying other relevant training programs to add to the inventory. (Members received a copy electronically.)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We will continue to research best practices from other states and here in NC.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During our last subcommittee meeting we heard presentations from Dan Segovia and Alvin Warwick about the registered apprenticeship programs that the Iron Workers and IBEW offer. Both organizations participate in the Helmets to Hardhats initiative that provides career opportunities for veterans.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(Share other best practices if there is time…..)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The  </a:t>
            </a:r>
            <a:r>
              <a:rPr lang="en-US" sz="1800" u="sng" dirty="0" err="1">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WindWin</a:t>
            </a:r>
            <a:r>
              <a:rPr lang="en-US"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 RI</a:t>
            </a:r>
            <a:r>
              <a:rPr lang="en-US" sz="1800" dirty="0">
                <a:effectLst/>
                <a:latin typeface="Calibri" panose="020F0502020204030204" pitchFamily="34" charset="0"/>
                <a:ea typeface="Calibri" panose="020F0502020204030204" pitchFamily="34" charset="0"/>
                <a:cs typeface="Calibri" panose="020F0502020204030204" pitchFamily="34" charset="0"/>
              </a:rPr>
              <a:t> Career Pathway Training Program is a partnership between the North Kingston Chamber of Commerce in Rhode Island, industry leaders, and the local public school system. They offer an offshore wind energy certification program for high school students.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Additionally, the New College Institute in Virginia delivers Wind Turbine Technician Training and GWO Basic Technical Training.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We are also aware of NC A&amp;T’s Clean Energy Apprenticeship Program that has been very successful and could be a model for offshore wind training and education.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CF3B58F-B192-4552-A4CE-64EDEF2E3ADF}" type="slidenum">
              <a:rPr lang="en-US" smtClean="0"/>
              <a:t>7</a:t>
            </a:fld>
            <a:endParaRPr lang="en-US"/>
          </a:p>
        </p:txBody>
      </p:sp>
    </p:spTree>
    <p:extLst>
      <p:ext uri="{BB962C8B-B14F-4D97-AF65-F5344CB8AC3E}">
        <p14:creationId xmlns:p14="http://schemas.microsoft.com/office/powerpoint/2010/main" val="3389633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third goal is to </a:t>
            </a:r>
            <a:r>
              <a:rPr lang="en-US" sz="1200" b="1" dirty="0"/>
              <a:t>Promote OSW training opportunities to NC education and workforce systems and to the OSW industry. </a:t>
            </a:r>
            <a:r>
              <a:rPr lang="en-US" sz="1200" b="0" dirty="0"/>
              <a:t>Our next steps are to finalize the training inventory, determine how we will publicize the list, partner with the Outreach &amp; Engagement subcommittee to promote the training opportunities, and also partner with the </a:t>
            </a:r>
            <a:r>
              <a:rPr lang="en-US" sz="1200" b="0" dirty="0" err="1"/>
              <a:t>NCWorks</a:t>
            </a:r>
            <a:r>
              <a:rPr lang="en-US" sz="1200" b="0" dirty="0"/>
              <a:t> Commission, local workforce development boards and other workforce and education partners. </a:t>
            </a:r>
            <a:endParaRPr lang="en-US" dirty="0"/>
          </a:p>
          <a:p>
            <a:endParaRPr lang="en-US" dirty="0"/>
          </a:p>
        </p:txBody>
      </p:sp>
      <p:sp>
        <p:nvSpPr>
          <p:cNvPr id="4" name="Slide Number Placeholder 3"/>
          <p:cNvSpPr>
            <a:spLocks noGrp="1"/>
          </p:cNvSpPr>
          <p:nvPr>
            <p:ph type="sldNum" sz="quarter" idx="5"/>
          </p:nvPr>
        </p:nvSpPr>
        <p:spPr/>
        <p:txBody>
          <a:bodyPr/>
          <a:lstStyle/>
          <a:p>
            <a:fld id="{2CF3B58F-B192-4552-A4CE-64EDEF2E3ADF}" type="slidenum">
              <a:rPr lang="en-US" smtClean="0"/>
              <a:t>8</a:t>
            </a:fld>
            <a:endParaRPr lang="en-US"/>
          </a:p>
        </p:txBody>
      </p:sp>
    </p:spTree>
    <p:extLst>
      <p:ext uri="{BB962C8B-B14F-4D97-AF65-F5344CB8AC3E}">
        <p14:creationId xmlns:p14="http://schemas.microsoft.com/office/powerpoint/2010/main" val="1101699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B2F8A-8545-4103-9164-9A86371C30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1ADDF5-50CC-43B8-9739-2A4D0C4488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9772AD-7028-4D0D-AA42-FF347821E46C}"/>
              </a:ext>
            </a:extLst>
          </p:cNvPr>
          <p:cNvSpPr>
            <a:spLocks noGrp="1"/>
          </p:cNvSpPr>
          <p:nvPr>
            <p:ph type="dt" sz="half" idx="10"/>
          </p:nvPr>
        </p:nvSpPr>
        <p:spPr/>
        <p:txBody>
          <a:bodyPr/>
          <a:lstStyle/>
          <a:p>
            <a:fld id="{45C93FC3-14F0-324A-BD1E-FB6496990EB9}" type="datetime1">
              <a:rPr lang="en-US" smtClean="0"/>
              <a:t>7/29/2022</a:t>
            </a:fld>
            <a:endParaRPr lang="en-US"/>
          </a:p>
        </p:txBody>
      </p:sp>
      <p:sp>
        <p:nvSpPr>
          <p:cNvPr id="5" name="Footer Placeholder 4">
            <a:extLst>
              <a:ext uri="{FF2B5EF4-FFF2-40B4-BE49-F238E27FC236}">
                <a16:creationId xmlns:a16="http://schemas.microsoft.com/office/drawing/2014/main" id="{7C957946-853E-43F0-B12F-A8D9170A61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7B7BBF-4811-47E1-BE0B-F672BB2C7082}"/>
              </a:ext>
            </a:extLst>
          </p:cNvPr>
          <p:cNvSpPr>
            <a:spLocks noGrp="1"/>
          </p:cNvSpPr>
          <p:nvPr>
            <p:ph type="sldNum" sz="quarter" idx="12"/>
          </p:nvPr>
        </p:nvSpPr>
        <p:spPr/>
        <p:txBody>
          <a:bodyPr/>
          <a:lstStyle/>
          <a:p>
            <a:fld id="{4CAB6EF0-2706-4156-9590-0877713F8295}" type="slidenum">
              <a:rPr lang="en-US" smtClean="0"/>
              <a:t>‹#›</a:t>
            </a:fld>
            <a:endParaRPr lang="en-US"/>
          </a:p>
        </p:txBody>
      </p:sp>
    </p:spTree>
    <p:extLst>
      <p:ext uri="{BB962C8B-B14F-4D97-AF65-F5344CB8AC3E}">
        <p14:creationId xmlns:p14="http://schemas.microsoft.com/office/powerpoint/2010/main" val="29292588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F9F2B-F66D-4CD0-9796-2F3F208E42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7CDF0A-6563-4024-B722-BE96ECCDF5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73765B-D122-4804-B3B5-22E2E05CC4B7}"/>
              </a:ext>
            </a:extLst>
          </p:cNvPr>
          <p:cNvSpPr>
            <a:spLocks noGrp="1"/>
          </p:cNvSpPr>
          <p:nvPr>
            <p:ph type="dt" sz="half" idx="10"/>
          </p:nvPr>
        </p:nvSpPr>
        <p:spPr/>
        <p:txBody>
          <a:bodyPr/>
          <a:lstStyle/>
          <a:p>
            <a:fld id="{B7A49D1B-1F01-484D-9F67-F710A0074DC7}" type="datetime1">
              <a:rPr lang="en-US" smtClean="0"/>
              <a:t>7/29/2022</a:t>
            </a:fld>
            <a:endParaRPr lang="en-US"/>
          </a:p>
        </p:txBody>
      </p:sp>
      <p:sp>
        <p:nvSpPr>
          <p:cNvPr id="5" name="Footer Placeholder 4">
            <a:extLst>
              <a:ext uri="{FF2B5EF4-FFF2-40B4-BE49-F238E27FC236}">
                <a16:creationId xmlns:a16="http://schemas.microsoft.com/office/drawing/2014/main" id="{3DF2CBA4-DCB4-4E3E-B1EB-DF90697D85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221A7E-FC8C-4A32-B8BE-2725E33A7496}"/>
              </a:ext>
            </a:extLst>
          </p:cNvPr>
          <p:cNvSpPr>
            <a:spLocks noGrp="1"/>
          </p:cNvSpPr>
          <p:nvPr>
            <p:ph type="sldNum" sz="quarter" idx="12"/>
          </p:nvPr>
        </p:nvSpPr>
        <p:spPr/>
        <p:txBody>
          <a:bodyPr/>
          <a:lstStyle/>
          <a:p>
            <a:fld id="{4CAB6EF0-2706-4156-9590-0877713F8295}" type="slidenum">
              <a:rPr lang="en-US" smtClean="0"/>
              <a:t>‹#›</a:t>
            </a:fld>
            <a:endParaRPr lang="en-US"/>
          </a:p>
        </p:txBody>
      </p:sp>
    </p:spTree>
    <p:extLst>
      <p:ext uri="{BB962C8B-B14F-4D97-AF65-F5344CB8AC3E}">
        <p14:creationId xmlns:p14="http://schemas.microsoft.com/office/powerpoint/2010/main" val="39481011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A2D32-31C6-4AAC-8B8C-E54C51CED0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BAB3590-42C1-42DF-8197-E38D7E30FE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6B89EC-98E5-42F6-AF39-70C9F18ED0EA}"/>
              </a:ext>
            </a:extLst>
          </p:cNvPr>
          <p:cNvSpPr>
            <a:spLocks noGrp="1"/>
          </p:cNvSpPr>
          <p:nvPr>
            <p:ph type="dt" sz="half" idx="10"/>
          </p:nvPr>
        </p:nvSpPr>
        <p:spPr/>
        <p:txBody>
          <a:bodyPr/>
          <a:lstStyle/>
          <a:p>
            <a:fld id="{737F6AAB-9BD9-7E4D-80F5-8C5E49BA30D3}" type="datetime1">
              <a:rPr lang="en-US" smtClean="0"/>
              <a:t>7/29/2022</a:t>
            </a:fld>
            <a:endParaRPr lang="en-US"/>
          </a:p>
        </p:txBody>
      </p:sp>
      <p:sp>
        <p:nvSpPr>
          <p:cNvPr id="5" name="Footer Placeholder 4">
            <a:extLst>
              <a:ext uri="{FF2B5EF4-FFF2-40B4-BE49-F238E27FC236}">
                <a16:creationId xmlns:a16="http://schemas.microsoft.com/office/drawing/2014/main" id="{DD04B76D-983D-401A-8B97-0C0053F101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1291FC-AE01-47F9-8597-374B85DAF6F4}"/>
              </a:ext>
            </a:extLst>
          </p:cNvPr>
          <p:cNvSpPr>
            <a:spLocks noGrp="1"/>
          </p:cNvSpPr>
          <p:nvPr>
            <p:ph type="sldNum" sz="quarter" idx="12"/>
          </p:nvPr>
        </p:nvSpPr>
        <p:spPr/>
        <p:txBody>
          <a:bodyPr/>
          <a:lstStyle/>
          <a:p>
            <a:fld id="{4CAB6EF0-2706-4156-9590-0877713F8295}" type="slidenum">
              <a:rPr lang="en-US" smtClean="0"/>
              <a:t>‹#›</a:t>
            </a:fld>
            <a:endParaRPr lang="en-US"/>
          </a:p>
        </p:txBody>
      </p:sp>
    </p:spTree>
    <p:extLst>
      <p:ext uri="{BB962C8B-B14F-4D97-AF65-F5344CB8AC3E}">
        <p14:creationId xmlns:p14="http://schemas.microsoft.com/office/powerpoint/2010/main" val="15860007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97B91-EB62-4B11-92A3-CADE25373D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8830AAF-82EA-4944-80FE-9E59FE42ED4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4D2F3B3-3E62-4EC4-92AF-01109AB5F5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EA04FF7-5A21-4C63-82D9-54FFF97D8EFC}"/>
              </a:ext>
            </a:extLst>
          </p:cNvPr>
          <p:cNvSpPr>
            <a:spLocks noGrp="1"/>
          </p:cNvSpPr>
          <p:nvPr>
            <p:ph type="dt" sz="half" idx="10"/>
          </p:nvPr>
        </p:nvSpPr>
        <p:spPr/>
        <p:txBody>
          <a:bodyPr/>
          <a:lstStyle/>
          <a:p>
            <a:fld id="{A4912128-8301-1C41-8579-B846E5F41467}" type="datetime1">
              <a:rPr lang="en-US" smtClean="0"/>
              <a:t>7/29/2022</a:t>
            </a:fld>
            <a:endParaRPr lang="en-US"/>
          </a:p>
        </p:txBody>
      </p:sp>
      <p:sp>
        <p:nvSpPr>
          <p:cNvPr id="6" name="Footer Placeholder 5">
            <a:extLst>
              <a:ext uri="{FF2B5EF4-FFF2-40B4-BE49-F238E27FC236}">
                <a16:creationId xmlns:a16="http://schemas.microsoft.com/office/drawing/2014/main" id="{7AFF4CFB-2826-4233-B039-1EFCA753FC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BA923E-173C-4ECF-B640-A488FA8E9167}"/>
              </a:ext>
            </a:extLst>
          </p:cNvPr>
          <p:cNvSpPr>
            <a:spLocks noGrp="1"/>
          </p:cNvSpPr>
          <p:nvPr>
            <p:ph type="sldNum" sz="quarter" idx="12"/>
          </p:nvPr>
        </p:nvSpPr>
        <p:spPr/>
        <p:txBody>
          <a:bodyPr/>
          <a:lstStyle/>
          <a:p>
            <a:fld id="{4CAB6EF0-2706-4156-9590-0877713F8295}" type="slidenum">
              <a:rPr lang="en-US" smtClean="0"/>
              <a:t>‹#›</a:t>
            </a:fld>
            <a:endParaRPr lang="en-US"/>
          </a:p>
        </p:txBody>
      </p:sp>
    </p:spTree>
    <p:extLst>
      <p:ext uri="{BB962C8B-B14F-4D97-AF65-F5344CB8AC3E}">
        <p14:creationId xmlns:p14="http://schemas.microsoft.com/office/powerpoint/2010/main" val="38249774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42803-546A-4A5B-A90B-CE4FA09EA5A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5B40DD-9E16-4AB3-8E13-8979DC6203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9D21676-81A0-43AA-88B3-949357B9D60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0A49971-B46A-4F4C-BDD7-B4806D98A7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6AD8B2-72DA-44AE-9EC5-56D0DFC3836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BAB0C5-8222-4BB5-A669-893C8137916E}"/>
              </a:ext>
            </a:extLst>
          </p:cNvPr>
          <p:cNvSpPr>
            <a:spLocks noGrp="1"/>
          </p:cNvSpPr>
          <p:nvPr>
            <p:ph type="dt" sz="half" idx="10"/>
          </p:nvPr>
        </p:nvSpPr>
        <p:spPr/>
        <p:txBody>
          <a:bodyPr/>
          <a:lstStyle/>
          <a:p>
            <a:fld id="{2E50CFD4-FD2A-704C-A608-9A847E4868B2}" type="datetime1">
              <a:rPr lang="en-US" smtClean="0"/>
              <a:t>7/29/2022</a:t>
            </a:fld>
            <a:endParaRPr lang="en-US"/>
          </a:p>
        </p:txBody>
      </p:sp>
      <p:sp>
        <p:nvSpPr>
          <p:cNvPr id="8" name="Footer Placeholder 7">
            <a:extLst>
              <a:ext uri="{FF2B5EF4-FFF2-40B4-BE49-F238E27FC236}">
                <a16:creationId xmlns:a16="http://schemas.microsoft.com/office/drawing/2014/main" id="{C13C65F7-C191-4B8E-9DAF-9E0407A087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BFAEC6-8F2C-4ECF-BA54-11E41EF8097F}"/>
              </a:ext>
            </a:extLst>
          </p:cNvPr>
          <p:cNvSpPr>
            <a:spLocks noGrp="1"/>
          </p:cNvSpPr>
          <p:nvPr>
            <p:ph type="sldNum" sz="quarter" idx="12"/>
          </p:nvPr>
        </p:nvSpPr>
        <p:spPr/>
        <p:txBody>
          <a:bodyPr/>
          <a:lstStyle/>
          <a:p>
            <a:fld id="{4CAB6EF0-2706-4156-9590-0877713F8295}" type="slidenum">
              <a:rPr lang="en-US" smtClean="0"/>
              <a:t>‹#›</a:t>
            </a:fld>
            <a:endParaRPr lang="en-US"/>
          </a:p>
        </p:txBody>
      </p:sp>
    </p:spTree>
    <p:extLst>
      <p:ext uri="{BB962C8B-B14F-4D97-AF65-F5344CB8AC3E}">
        <p14:creationId xmlns:p14="http://schemas.microsoft.com/office/powerpoint/2010/main" val="42874979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2BE69-EFDD-4DAF-8214-479CAB32C1A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2A69D38-8AD8-4165-B9D3-5DECAABD9B01}"/>
              </a:ext>
            </a:extLst>
          </p:cNvPr>
          <p:cNvSpPr>
            <a:spLocks noGrp="1"/>
          </p:cNvSpPr>
          <p:nvPr>
            <p:ph type="dt" sz="half" idx="10"/>
          </p:nvPr>
        </p:nvSpPr>
        <p:spPr/>
        <p:txBody>
          <a:bodyPr/>
          <a:lstStyle/>
          <a:p>
            <a:fld id="{A5B1DCDE-38DA-EF4E-8F7F-ECD33E161565}" type="datetime1">
              <a:rPr lang="en-US" smtClean="0"/>
              <a:t>7/29/2022</a:t>
            </a:fld>
            <a:endParaRPr lang="en-US"/>
          </a:p>
        </p:txBody>
      </p:sp>
      <p:sp>
        <p:nvSpPr>
          <p:cNvPr id="4" name="Footer Placeholder 3">
            <a:extLst>
              <a:ext uri="{FF2B5EF4-FFF2-40B4-BE49-F238E27FC236}">
                <a16:creationId xmlns:a16="http://schemas.microsoft.com/office/drawing/2014/main" id="{F1F7980B-D82F-40BF-ADE5-8BBB83ADE2A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286DFB3-A8C9-431F-8015-F677B44C9482}"/>
              </a:ext>
            </a:extLst>
          </p:cNvPr>
          <p:cNvSpPr>
            <a:spLocks noGrp="1"/>
          </p:cNvSpPr>
          <p:nvPr>
            <p:ph type="sldNum" sz="quarter" idx="12"/>
          </p:nvPr>
        </p:nvSpPr>
        <p:spPr/>
        <p:txBody>
          <a:bodyPr/>
          <a:lstStyle/>
          <a:p>
            <a:fld id="{4CAB6EF0-2706-4156-9590-0877713F8295}" type="slidenum">
              <a:rPr lang="en-US" smtClean="0"/>
              <a:t>‹#›</a:t>
            </a:fld>
            <a:endParaRPr lang="en-US"/>
          </a:p>
        </p:txBody>
      </p:sp>
    </p:spTree>
    <p:extLst>
      <p:ext uri="{BB962C8B-B14F-4D97-AF65-F5344CB8AC3E}">
        <p14:creationId xmlns:p14="http://schemas.microsoft.com/office/powerpoint/2010/main" val="16329104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CAD347-8841-4F38-9757-A02B354DD995}"/>
              </a:ext>
            </a:extLst>
          </p:cNvPr>
          <p:cNvSpPr>
            <a:spLocks noGrp="1"/>
          </p:cNvSpPr>
          <p:nvPr>
            <p:ph type="dt" sz="half" idx="10"/>
          </p:nvPr>
        </p:nvSpPr>
        <p:spPr/>
        <p:txBody>
          <a:bodyPr/>
          <a:lstStyle/>
          <a:p>
            <a:fld id="{983D4B3B-544B-5E4A-8D3E-6AA4127AC5E1}" type="datetime1">
              <a:rPr lang="en-US" smtClean="0"/>
              <a:t>7/29/2022</a:t>
            </a:fld>
            <a:endParaRPr lang="en-US"/>
          </a:p>
        </p:txBody>
      </p:sp>
      <p:sp>
        <p:nvSpPr>
          <p:cNvPr id="3" name="Footer Placeholder 2">
            <a:extLst>
              <a:ext uri="{FF2B5EF4-FFF2-40B4-BE49-F238E27FC236}">
                <a16:creationId xmlns:a16="http://schemas.microsoft.com/office/drawing/2014/main" id="{1DC91E9B-510A-46C6-B5C9-BA07BFE541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1D0F33E-9438-4DE7-BB89-E07DCDBFDCF2}"/>
              </a:ext>
            </a:extLst>
          </p:cNvPr>
          <p:cNvSpPr>
            <a:spLocks noGrp="1"/>
          </p:cNvSpPr>
          <p:nvPr>
            <p:ph type="sldNum" sz="quarter" idx="12"/>
          </p:nvPr>
        </p:nvSpPr>
        <p:spPr/>
        <p:txBody>
          <a:bodyPr/>
          <a:lstStyle/>
          <a:p>
            <a:fld id="{4CAB6EF0-2706-4156-9590-0877713F8295}" type="slidenum">
              <a:rPr lang="en-US" smtClean="0"/>
              <a:t>‹#›</a:t>
            </a:fld>
            <a:endParaRPr lang="en-US"/>
          </a:p>
        </p:txBody>
      </p:sp>
    </p:spTree>
    <p:extLst>
      <p:ext uri="{BB962C8B-B14F-4D97-AF65-F5344CB8AC3E}">
        <p14:creationId xmlns:p14="http://schemas.microsoft.com/office/powerpoint/2010/main" val="7544802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C90E5-3E01-4ED4-9A04-9CA96513EB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05029BB-5644-4027-996C-17151EFE77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241D415-2B4B-48E1-93A3-23712F955E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0CAC63-E314-4763-9ED0-A5EE7BCA50BD}"/>
              </a:ext>
            </a:extLst>
          </p:cNvPr>
          <p:cNvSpPr>
            <a:spLocks noGrp="1"/>
          </p:cNvSpPr>
          <p:nvPr>
            <p:ph type="dt" sz="half" idx="10"/>
          </p:nvPr>
        </p:nvSpPr>
        <p:spPr/>
        <p:txBody>
          <a:bodyPr/>
          <a:lstStyle/>
          <a:p>
            <a:fld id="{2E7BAFF1-522D-4B43-9D8A-1068073386F2}" type="datetime1">
              <a:rPr lang="en-US" smtClean="0"/>
              <a:t>7/29/2022</a:t>
            </a:fld>
            <a:endParaRPr lang="en-US"/>
          </a:p>
        </p:txBody>
      </p:sp>
      <p:sp>
        <p:nvSpPr>
          <p:cNvPr id="6" name="Footer Placeholder 5">
            <a:extLst>
              <a:ext uri="{FF2B5EF4-FFF2-40B4-BE49-F238E27FC236}">
                <a16:creationId xmlns:a16="http://schemas.microsoft.com/office/drawing/2014/main" id="{7AB66577-0C49-4B01-B8E6-C50B2DBA79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DF92A0-7309-400B-A7B3-FF859C1629E9}"/>
              </a:ext>
            </a:extLst>
          </p:cNvPr>
          <p:cNvSpPr>
            <a:spLocks noGrp="1"/>
          </p:cNvSpPr>
          <p:nvPr>
            <p:ph type="sldNum" sz="quarter" idx="12"/>
          </p:nvPr>
        </p:nvSpPr>
        <p:spPr/>
        <p:txBody>
          <a:bodyPr/>
          <a:lstStyle/>
          <a:p>
            <a:fld id="{4CAB6EF0-2706-4156-9590-0877713F8295}" type="slidenum">
              <a:rPr lang="en-US" smtClean="0"/>
              <a:t>‹#›</a:t>
            </a:fld>
            <a:endParaRPr lang="en-US"/>
          </a:p>
        </p:txBody>
      </p:sp>
    </p:spTree>
    <p:extLst>
      <p:ext uri="{BB962C8B-B14F-4D97-AF65-F5344CB8AC3E}">
        <p14:creationId xmlns:p14="http://schemas.microsoft.com/office/powerpoint/2010/main" val="1185617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C55F1-CA8A-423A-A28B-9E92EF0141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70E89D-A36C-4644-A4F2-4267D2D398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3A2AD06-6D10-461D-8536-419483EA78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C611D9-B6C8-45D3-8665-6E3608C5585A}"/>
              </a:ext>
            </a:extLst>
          </p:cNvPr>
          <p:cNvSpPr>
            <a:spLocks noGrp="1"/>
          </p:cNvSpPr>
          <p:nvPr>
            <p:ph type="dt" sz="half" idx="10"/>
          </p:nvPr>
        </p:nvSpPr>
        <p:spPr/>
        <p:txBody>
          <a:bodyPr/>
          <a:lstStyle/>
          <a:p>
            <a:fld id="{238A649E-9233-AC43-BD46-D6CB567AF3FC}" type="datetime1">
              <a:rPr lang="en-US" smtClean="0"/>
              <a:t>7/29/2022</a:t>
            </a:fld>
            <a:endParaRPr lang="en-US"/>
          </a:p>
        </p:txBody>
      </p:sp>
      <p:sp>
        <p:nvSpPr>
          <p:cNvPr id="6" name="Footer Placeholder 5">
            <a:extLst>
              <a:ext uri="{FF2B5EF4-FFF2-40B4-BE49-F238E27FC236}">
                <a16:creationId xmlns:a16="http://schemas.microsoft.com/office/drawing/2014/main" id="{B826940A-51B3-4B00-AF8E-F636049C99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C9DBB2-B84A-4815-912C-F67683FD0838}"/>
              </a:ext>
            </a:extLst>
          </p:cNvPr>
          <p:cNvSpPr>
            <a:spLocks noGrp="1"/>
          </p:cNvSpPr>
          <p:nvPr>
            <p:ph type="sldNum" sz="quarter" idx="12"/>
          </p:nvPr>
        </p:nvSpPr>
        <p:spPr/>
        <p:txBody>
          <a:bodyPr/>
          <a:lstStyle/>
          <a:p>
            <a:fld id="{4CAB6EF0-2706-4156-9590-0877713F8295}" type="slidenum">
              <a:rPr lang="en-US" smtClean="0"/>
              <a:t>‹#›</a:t>
            </a:fld>
            <a:endParaRPr lang="en-US"/>
          </a:p>
        </p:txBody>
      </p:sp>
    </p:spTree>
    <p:extLst>
      <p:ext uri="{BB962C8B-B14F-4D97-AF65-F5344CB8AC3E}">
        <p14:creationId xmlns:p14="http://schemas.microsoft.com/office/powerpoint/2010/main" val="13079183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A55D8-3323-4447-9DA9-6A40C0F9D7D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6797A9-54CC-46AD-AD98-CC1E298354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42C108-3B4D-479D-A4D1-6772A84C9CFD}"/>
              </a:ext>
            </a:extLst>
          </p:cNvPr>
          <p:cNvSpPr>
            <a:spLocks noGrp="1"/>
          </p:cNvSpPr>
          <p:nvPr>
            <p:ph type="dt" sz="half" idx="10"/>
          </p:nvPr>
        </p:nvSpPr>
        <p:spPr/>
        <p:txBody>
          <a:bodyPr/>
          <a:lstStyle/>
          <a:p>
            <a:fld id="{DA428336-07D8-DB40-8C17-0310B201298C}" type="datetime1">
              <a:rPr lang="en-US" smtClean="0"/>
              <a:t>7/29/2022</a:t>
            </a:fld>
            <a:endParaRPr lang="en-US"/>
          </a:p>
        </p:txBody>
      </p:sp>
      <p:sp>
        <p:nvSpPr>
          <p:cNvPr id="5" name="Footer Placeholder 4">
            <a:extLst>
              <a:ext uri="{FF2B5EF4-FFF2-40B4-BE49-F238E27FC236}">
                <a16:creationId xmlns:a16="http://schemas.microsoft.com/office/drawing/2014/main" id="{CD189EA9-42FA-4112-A405-27B9E837F4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618178-1211-46AC-8020-DC905AA8DD43}"/>
              </a:ext>
            </a:extLst>
          </p:cNvPr>
          <p:cNvSpPr>
            <a:spLocks noGrp="1"/>
          </p:cNvSpPr>
          <p:nvPr>
            <p:ph type="sldNum" sz="quarter" idx="12"/>
          </p:nvPr>
        </p:nvSpPr>
        <p:spPr/>
        <p:txBody>
          <a:bodyPr/>
          <a:lstStyle/>
          <a:p>
            <a:fld id="{4CAB6EF0-2706-4156-9590-0877713F8295}" type="slidenum">
              <a:rPr lang="en-US" smtClean="0"/>
              <a:t>‹#›</a:t>
            </a:fld>
            <a:endParaRPr lang="en-US"/>
          </a:p>
        </p:txBody>
      </p:sp>
    </p:spTree>
    <p:extLst>
      <p:ext uri="{BB962C8B-B14F-4D97-AF65-F5344CB8AC3E}">
        <p14:creationId xmlns:p14="http://schemas.microsoft.com/office/powerpoint/2010/main" val="10062798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C372A1-DDDF-427F-903D-17A33A16AAC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EB90DE0-EE92-4606-9A22-DF651A6848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6D5589-1755-4228-B3EC-BEC0C51E46B1}"/>
              </a:ext>
            </a:extLst>
          </p:cNvPr>
          <p:cNvSpPr>
            <a:spLocks noGrp="1"/>
          </p:cNvSpPr>
          <p:nvPr>
            <p:ph type="dt" sz="half" idx="10"/>
          </p:nvPr>
        </p:nvSpPr>
        <p:spPr/>
        <p:txBody>
          <a:bodyPr/>
          <a:lstStyle/>
          <a:p>
            <a:fld id="{0B69D567-654A-7B4C-8637-B3B05F828CDB}" type="datetime1">
              <a:rPr lang="en-US" smtClean="0"/>
              <a:t>7/29/2022</a:t>
            </a:fld>
            <a:endParaRPr lang="en-US"/>
          </a:p>
        </p:txBody>
      </p:sp>
      <p:sp>
        <p:nvSpPr>
          <p:cNvPr id="5" name="Footer Placeholder 4">
            <a:extLst>
              <a:ext uri="{FF2B5EF4-FFF2-40B4-BE49-F238E27FC236}">
                <a16:creationId xmlns:a16="http://schemas.microsoft.com/office/drawing/2014/main" id="{4786507F-0825-46F9-A090-8F6EA40C48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2BDD8E-A13F-4E28-B40B-F6BE70314016}"/>
              </a:ext>
            </a:extLst>
          </p:cNvPr>
          <p:cNvSpPr>
            <a:spLocks noGrp="1"/>
          </p:cNvSpPr>
          <p:nvPr>
            <p:ph type="sldNum" sz="quarter" idx="12"/>
          </p:nvPr>
        </p:nvSpPr>
        <p:spPr/>
        <p:txBody>
          <a:bodyPr/>
          <a:lstStyle/>
          <a:p>
            <a:fld id="{4CAB6EF0-2706-4156-9590-0877713F8295}" type="slidenum">
              <a:rPr lang="en-US" smtClean="0"/>
              <a:t>‹#›</a:t>
            </a:fld>
            <a:endParaRPr lang="en-US"/>
          </a:p>
        </p:txBody>
      </p:sp>
    </p:spTree>
    <p:extLst>
      <p:ext uri="{BB962C8B-B14F-4D97-AF65-F5344CB8AC3E}">
        <p14:creationId xmlns:p14="http://schemas.microsoft.com/office/powerpoint/2010/main" val="32313035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a:t>Click to edit Master title style</a:t>
            </a:r>
          </a:p>
        </p:txBody>
      </p:sp>
      <p:pic>
        <p:nvPicPr>
          <p:cNvPr id="8" name="Picture 7">
            <a:extLst>
              <a:ext uri="{FF2B5EF4-FFF2-40B4-BE49-F238E27FC236}">
                <a16:creationId xmlns:a16="http://schemas.microsoft.com/office/drawing/2014/main" id="{5DE1354B-F2BA-8F4E-8E99-EEC983BB3B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9258" b="49375"/>
          <a:stretch/>
        </p:blipFill>
        <p:spPr>
          <a:xfrm>
            <a:off x="1" y="5483638"/>
            <a:ext cx="12192000" cy="1385937"/>
          </a:xfrm>
          <a:prstGeom prst="rect">
            <a:avLst/>
          </a:prstGeom>
        </p:spPr>
      </p:pic>
      <p:pic>
        <p:nvPicPr>
          <p:cNvPr id="9" name="Picture 8">
            <a:extLst>
              <a:ext uri="{FF2B5EF4-FFF2-40B4-BE49-F238E27FC236}">
                <a16:creationId xmlns:a16="http://schemas.microsoft.com/office/drawing/2014/main" id="{70F07046-5E37-1143-9FBC-17C949B17D19}"/>
              </a:ext>
            </a:extLst>
          </p:cNvPr>
          <p:cNvPicPr>
            <a:picLocks noChangeAspect="1"/>
          </p:cNvPicPr>
          <p:nvPr userDrawn="1"/>
        </p:nvPicPr>
        <p:blipFill rotWithShape="1">
          <a:blip r:embed="rId3" cstate="print">
            <a:extLst>
              <a:ext uri="{BEBA8EAE-BF5A-486C-A8C5-ECC9F3942E4B}">
                <a14:imgProps xmlns:a14="http://schemas.microsoft.com/office/drawing/2010/main">
                  <a14:imgLayer r:embed="rId4">
                    <a14:imgEffect>
                      <a14:brightnessContrast bright="-34000"/>
                    </a14:imgEffect>
                  </a14:imgLayer>
                </a14:imgProps>
              </a:ext>
              <a:ext uri="{28A0092B-C50C-407E-A947-70E740481C1C}">
                <a14:useLocalDpi xmlns:a14="http://schemas.microsoft.com/office/drawing/2010/main" val="0"/>
              </a:ext>
            </a:extLst>
          </a:blip>
          <a:srcRect l="1414" t="31850" r="-1414" b="64005"/>
          <a:stretch/>
        </p:blipFill>
        <p:spPr>
          <a:xfrm>
            <a:off x="4050030" y="6561835"/>
            <a:ext cx="6858000" cy="284257"/>
          </a:xfrm>
          <a:prstGeom prst="rect">
            <a:avLst/>
          </a:prstGeom>
        </p:spPr>
      </p:pic>
      <p:sp>
        <p:nvSpPr>
          <p:cNvPr id="10" name="Slide Number Placeholder 3">
            <a:extLst>
              <a:ext uri="{FF2B5EF4-FFF2-40B4-BE49-F238E27FC236}">
                <a16:creationId xmlns:a16="http://schemas.microsoft.com/office/drawing/2014/main" id="{3C44709A-64FB-984D-AFC9-3241CE1E41A3}"/>
              </a:ext>
            </a:extLst>
          </p:cNvPr>
          <p:cNvSpPr txBox="1">
            <a:spLocks/>
          </p:cNvSpPr>
          <p:nvPr userDrawn="1"/>
        </p:nvSpPr>
        <p:spPr>
          <a:xfrm>
            <a:off x="11644820" y="6665814"/>
            <a:ext cx="410516" cy="138112"/>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1200" smtClean="0">
                <a:solidFill>
                  <a:schemeClr val="bg1">
                    <a:lumMod val="65000"/>
                  </a:schemeClr>
                </a:solidFill>
                <a:latin typeface="Calibri" panose="020F0502020204030204" pitchFamily="34" charset="0"/>
                <a:cs typeface="Calibri" panose="020F0502020204030204" pitchFamily="34" charset="0"/>
              </a:rPr>
              <a:pPr/>
              <a:t>‹#›</a:t>
            </a:fld>
            <a:endParaRPr lang="en-US" sz="1200">
              <a:solidFill>
                <a:schemeClr val="bg1">
                  <a:lumMod val="6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88986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7/29/2022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72"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5F7D51-AFB2-43CE-A635-475B798084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CCB060-DBD3-46D3-83DF-59CD0DAE51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4BACF7-6629-4ED9-B0FF-A7430CA169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9E6C49-9899-D74E-AA47-BCCB01EF609A}" type="datetime1">
              <a:rPr lang="en-US" smtClean="0"/>
              <a:t>7/29/2022</a:t>
            </a:fld>
            <a:endParaRPr lang="en-US"/>
          </a:p>
        </p:txBody>
      </p:sp>
      <p:sp>
        <p:nvSpPr>
          <p:cNvPr id="5" name="Footer Placeholder 4">
            <a:extLst>
              <a:ext uri="{FF2B5EF4-FFF2-40B4-BE49-F238E27FC236}">
                <a16:creationId xmlns:a16="http://schemas.microsoft.com/office/drawing/2014/main" id="{53C527C9-8DF3-4591-92C4-DD13BA94DC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438482C-4C2F-41AB-8521-B884D09A2B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AB6EF0-2706-4156-9590-0877713F8295}" type="slidenum">
              <a:rPr lang="en-US" smtClean="0"/>
              <a:t>‹#›</a:t>
            </a:fld>
            <a:endParaRPr lang="en-US"/>
          </a:p>
        </p:txBody>
      </p:sp>
    </p:spTree>
    <p:extLst>
      <p:ext uri="{BB962C8B-B14F-4D97-AF65-F5344CB8AC3E}">
        <p14:creationId xmlns:p14="http://schemas.microsoft.com/office/powerpoint/2010/main" val="42837522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7"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38882" y="639193"/>
            <a:ext cx="3571810" cy="3573516"/>
          </a:xfrm>
        </p:spPr>
        <p:txBody>
          <a:bodyPr>
            <a:normAutofit/>
          </a:bodyPr>
          <a:lstStyle/>
          <a:p>
            <a:pPr algn="l"/>
            <a:r>
              <a:rPr lang="en-US" sz="4100" b="1" dirty="0">
                <a:cs typeface="Calibri Light"/>
              </a:rPr>
              <a:t>Workforce, Education, and Training Opportunity Development Subcommittee</a:t>
            </a:r>
            <a:r>
              <a:rPr lang="en-US" sz="4100" dirty="0">
                <a:cs typeface="Calibri Light"/>
              </a:rPr>
              <a:t> </a:t>
            </a:r>
            <a:endParaRPr lang="en-US" sz="4100" dirty="0"/>
          </a:p>
        </p:txBody>
      </p:sp>
      <p:sp>
        <p:nvSpPr>
          <p:cNvPr id="3" name="Subtitle 2"/>
          <p:cNvSpPr>
            <a:spLocks noGrp="1"/>
          </p:cNvSpPr>
          <p:nvPr>
            <p:ph type="subTitle" idx="1"/>
          </p:nvPr>
        </p:nvSpPr>
        <p:spPr>
          <a:xfrm>
            <a:off x="638882" y="4631161"/>
            <a:ext cx="3571810" cy="1559327"/>
          </a:xfrm>
        </p:spPr>
        <p:txBody>
          <a:bodyPr vert="horz" lIns="91440" tIns="45720" rIns="91440" bIns="45720" rtlCol="0" anchor="t">
            <a:normAutofit/>
          </a:bodyPr>
          <a:lstStyle/>
          <a:p>
            <a:pPr algn="l"/>
            <a:r>
              <a:rPr lang="en-US" b="1" dirty="0">
                <a:cs typeface="Calibri"/>
              </a:rPr>
              <a:t>August 4, 2022</a:t>
            </a:r>
          </a:p>
          <a:p>
            <a:pPr algn="l"/>
            <a:r>
              <a:rPr lang="en-US" dirty="0">
                <a:cs typeface="Calibri"/>
              </a:rPr>
              <a:t>Perry Harker, cochair </a:t>
            </a:r>
          </a:p>
          <a:p>
            <a:pPr algn="l"/>
            <a:r>
              <a:rPr lang="en-US" dirty="0">
                <a:cs typeface="Calibri"/>
              </a:rPr>
              <a:t>Dan Segovia, cochair </a:t>
            </a:r>
          </a:p>
        </p:txBody>
      </p:sp>
      <p:sp>
        <p:nvSpPr>
          <p:cNvPr id="7"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a:extLst>
              <a:ext uri="{FF2B5EF4-FFF2-40B4-BE49-F238E27FC236}">
                <a16:creationId xmlns:a16="http://schemas.microsoft.com/office/drawing/2014/main" id="{B1853783-E6A0-47DF-9F0D-DC9C35CDA128}"/>
              </a:ext>
            </a:extLst>
          </p:cNvPr>
          <p:cNvPicPr>
            <a:picLocks noChangeAspect="1"/>
          </p:cNvPicPr>
          <p:nvPr/>
        </p:nvPicPr>
        <p:blipFill>
          <a:blip r:embed="rId3"/>
          <a:stretch>
            <a:fillRect/>
          </a:stretch>
        </p:blipFill>
        <p:spPr>
          <a:xfrm>
            <a:off x="4654296" y="733692"/>
            <a:ext cx="7214616" cy="5363183"/>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9F4B7B1-9825-42E6-A910-8D5BB302A25E}"/>
              </a:ext>
            </a:extLst>
          </p:cNvPr>
          <p:cNvSpPr txBox="1"/>
          <p:nvPr/>
        </p:nvSpPr>
        <p:spPr>
          <a:xfrm>
            <a:off x="2243" y="-35169"/>
            <a:ext cx="12189757"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dirty="0">
                <a:solidFill>
                  <a:srgbClr val="1987A6"/>
                </a:solidFill>
                <a:latin typeface="Calibri Light"/>
                <a:ea typeface="+mj-ea"/>
                <a:cs typeface="+mj-cs"/>
              </a:rPr>
              <a:t>NC TOWERS</a:t>
            </a:r>
            <a:br>
              <a:rPr lang="en-US" sz="4000" b="1" dirty="0">
                <a:solidFill>
                  <a:srgbClr val="1987A6"/>
                </a:solidFill>
                <a:latin typeface="Calibri Light"/>
                <a:ea typeface="+mj-ea"/>
                <a:cs typeface="+mj-cs"/>
              </a:rPr>
            </a:br>
            <a:r>
              <a:rPr lang="en-US" sz="3600" dirty="0">
                <a:solidFill>
                  <a:srgbClr val="1987A6"/>
                </a:solidFill>
                <a:latin typeface="Calibri Light"/>
                <a:ea typeface="+mj-ea"/>
                <a:cs typeface="+mj-cs"/>
              </a:rPr>
              <a:t>Workforce, Education, and Training Opportunity Development Subcommittee (Workforce)</a:t>
            </a:r>
            <a:endParaRPr lang="en-US" sz="3600" dirty="0">
              <a:solidFill>
                <a:srgbClr val="1987A6"/>
              </a:solidFill>
              <a:cs typeface="Calibri" panose="020F0502020204030204"/>
            </a:endParaRPr>
          </a:p>
        </p:txBody>
      </p:sp>
      <p:sp>
        <p:nvSpPr>
          <p:cNvPr id="2" name="TextBox 1">
            <a:extLst>
              <a:ext uri="{FF2B5EF4-FFF2-40B4-BE49-F238E27FC236}">
                <a16:creationId xmlns:a16="http://schemas.microsoft.com/office/drawing/2014/main" id="{67AEB0D4-5E26-42BF-AB1C-2AAD87DB2A34}"/>
              </a:ext>
            </a:extLst>
          </p:cNvPr>
          <p:cNvSpPr txBox="1"/>
          <p:nvPr/>
        </p:nvSpPr>
        <p:spPr>
          <a:xfrm>
            <a:off x="439948" y="1671757"/>
            <a:ext cx="11486146" cy="19082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cs typeface="Segoe UI"/>
              </a:rPr>
              <a:t>Subcommittee Mission: </a:t>
            </a:r>
            <a:r>
              <a:rPr lang="en-US" sz="2400" dirty="0">
                <a:cs typeface="Segoe UI"/>
              </a:rPr>
              <a:t>To research, evaluate, and make recommendations regarding policies and programs that will grow a diverse and competitive NC offshore wind workforce. </a:t>
            </a:r>
            <a:r>
              <a:rPr lang="en-US" sz="2800" dirty="0">
                <a:cs typeface="Segoe UI"/>
              </a:rPr>
              <a:t> </a:t>
            </a:r>
          </a:p>
          <a:p>
            <a:endParaRPr lang="en-US" b="1" i="1" dirty="0">
              <a:cs typeface="Segoe UI"/>
            </a:endParaRPr>
          </a:p>
          <a:p>
            <a:endParaRPr lang="en-US" sz="2400" b="1" dirty="0">
              <a:cs typeface="Segoe UI"/>
            </a:endParaRPr>
          </a:p>
        </p:txBody>
      </p:sp>
      <p:pic>
        <p:nvPicPr>
          <p:cNvPr id="4" name="UndergroundPitch_1080_Final_Trim (1)">
            <a:hlinkClick r:id="" action="ppaction://media"/>
            <a:extLst>
              <a:ext uri="{FF2B5EF4-FFF2-40B4-BE49-F238E27FC236}">
                <a16:creationId xmlns:a16="http://schemas.microsoft.com/office/drawing/2014/main" id="{91554D44-FF81-8852-6503-739B89D15C0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308142" y="2664066"/>
            <a:ext cx="6976535" cy="3924301"/>
          </a:xfrm>
          <a:prstGeom prst="rect">
            <a:avLst/>
          </a:prstGeom>
        </p:spPr>
      </p:pic>
    </p:spTree>
    <p:extLst>
      <p:ext uri="{BB962C8B-B14F-4D97-AF65-F5344CB8AC3E}">
        <p14:creationId xmlns:p14="http://schemas.microsoft.com/office/powerpoint/2010/main" val="333286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851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4294F-2987-4492-AD99-AA835B31CAEE}"/>
              </a:ext>
            </a:extLst>
          </p:cNvPr>
          <p:cNvSpPr>
            <a:spLocks noGrp="1"/>
          </p:cNvSpPr>
          <p:nvPr>
            <p:ph type="title"/>
          </p:nvPr>
        </p:nvSpPr>
        <p:spPr/>
        <p:txBody>
          <a:bodyPr>
            <a:normAutofit/>
          </a:bodyPr>
          <a:lstStyle/>
          <a:p>
            <a:r>
              <a:rPr lang="en-US" sz="4000" b="1" dirty="0">
                <a:solidFill>
                  <a:srgbClr val="1987A6"/>
                </a:solidFill>
                <a:cs typeface="Calibri Light"/>
              </a:rPr>
              <a:t>Goal 1: Conduct a skills analysis for offshore wind occupations. </a:t>
            </a:r>
            <a:endParaRPr lang="en-US" sz="4000" dirty="0"/>
          </a:p>
        </p:txBody>
      </p:sp>
      <p:sp>
        <p:nvSpPr>
          <p:cNvPr id="3" name="TextBox 2">
            <a:extLst>
              <a:ext uri="{FF2B5EF4-FFF2-40B4-BE49-F238E27FC236}">
                <a16:creationId xmlns:a16="http://schemas.microsoft.com/office/drawing/2014/main" id="{A3D4DD3C-2902-4171-BAF4-DF6CD17ECEA5}"/>
              </a:ext>
            </a:extLst>
          </p:cNvPr>
          <p:cNvSpPr txBox="1"/>
          <p:nvPr/>
        </p:nvSpPr>
        <p:spPr>
          <a:xfrm>
            <a:off x="932839" y="2016825"/>
            <a:ext cx="10039961" cy="3785652"/>
          </a:xfrm>
          <a:prstGeom prst="rect">
            <a:avLst/>
          </a:prstGeom>
          <a:noFill/>
        </p:spPr>
        <p:txBody>
          <a:bodyPr wrap="square" rtlCol="0">
            <a:spAutoFit/>
          </a:bodyPr>
          <a:lstStyle/>
          <a:p>
            <a:pPr marL="342900" indent="-342900">
              <a:buFont typeface="Wingdings" panose="05000000000000000000" pitchFamily="2" charset="2"/>
              <a:buChar char="Ø"/>
            </a:pPr>
            <a:r>
              <a:rPr lang="en-US" sz="2400" dirty="0"/>
              <a:t>Referenced the Building North Carolina’s Offshore Wind Supply Chain report</a:t>
            </a:r>
            <a:br>
              <a:rPr lang="en-US" sz="2400" dirty="0"/>
            </a:br>
            <a:endParaRPr lang="en-US" sz="2400" dirty="0"/>
          </a:p>
          <a:p>
            <a:pPr marL="342900" indent="-342900">
              <a:buFont typeface="Wingdings" panose="05000000000000000000" pitchFamily="2" charset="2"/>
              <a:buChar char="Ø"/>
            </a:pPr>
            <a:r>
              <a:rPr lang="en-US" sz="2400" dirty="0"/>
              <a:t>Invited Jeremy Stefek, Workforce Research Analyst, National Renewable Energy Laboratories (NREL) to present national offshore wind occupational data </a:t>
            </a:r>
            <a:br>
              <a:rPr lang="en-US" sz="2400" dirty="0"/>
            </a:br>
            <a:endParaRPr lang="en-US" sz="2400" dirty="0"/>
          </a:p>
          <a:p>
            <a:pPr marL="342900" indent="-342900">
              <a:buFont typeface="Wingdings" panose="05000000000000000000" pitchFamily="2" charset="2"/>
              <a:buChar char="Ø"/>
            </a:pPr>
            <a:r>
              <a:rPr lang="en-US" sz="2400" dirty="0"/>
              <a:t>Invited Joshua Levy, Labor and Economic Analysis Division (LEAD), to present relevant labor and occupational data and recommendations and possible methodology </a:t>
            </a:r>
            <a:br>
              <a:rPr lang="en-US" sz="2400" b="1" i="1" dirty="0"/>
            </a:br>
            <a:r>
              <a:rPr lang="en-US" sz="2400" b="1" i="1" dirty="0"/>
              <a:t> </a:t>
            </a:r>
          </a:p>
        </p:txBody>
      </p:sp>
    </p:spTree>
    <p:extLst>
      <p:ext uri="{BB962C8B-B14F-4D97-AF65-F5344CB8AC3E}">
        <p14:creationId xmlns:p14="http://schemas.microsoft.com/office/powerpoint/2010/main" val="383876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4294F-2987-4492-AD99-AA835B31CAEE}"/>
              </a:ext>
            </a:extLst>
          </p:cNvPr>
          <p:cNvSpPr>
            <a:spLocks noGrp="1"/>
          </p:cNvSpPr>
          <p:nvPr>
            <p:ph type="title"/>
          </p:nvPr>
        </p:nvSpPr>
        <p:spPr/>
        <p:txBody>
          <a:bodyPr>
            <a:normAutofit/>
          </a:bodyPr>
          <a:lstStyle/>
          <a:p>
            <a:r>
              <a:rPr lang="en-US" sz="4000" b="1" dirty="0">
                <a:solidFill>
                  <a:srgbClr val="1987A6"/>
                </a:solidFill>
                <a:cs typeface="Calibri Light"/>
              </a:rPr>
              <a:t>Goal 1: Conduct a skills analysis for offshore wind occupations. </a:t>
            </a:r>
            <a:endParaRPr lang="en-US" sz="4000" dirty="0"/>
          </a:p>
        </p:txBody>
      </p:sp>
      <p:pic>
        <p:nvPicPr>
          <p:cNvPr id="4" name="Picture 3" descr="Text&#10;&#10;Description automatically generated">
            <a:extLst>
              <a:ext uri="{FF2B5EF4-FFF2-40B4-BE49-F238E27FC236}">
                <a16:creationId xmlns:a16="http://schemas.microsoft.com/office/drawing/2014/main" id="{9B648FDE-E536-01C1-E485-64C03646AA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0476" y="1516004"/>
            <a:ext cx="6111247" cy="4976871"/>
          </a:xfrm>
          <a:prstGeom prst="rect">
            <a:avLst/>
          </a:prstGeom>
        </p:spPr>
      </p:pic>
    </p:spTree>
    <p:extLst>
      <p:ext uri="{BB962C8B-B14F-4D97-AF65-F5344CB8AC3E}">
        <p14:creationId xmlns:p14="http://schemas.microsoft.com/office/powerpoint/2010/main" val="3893918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4294F-2987-4492-AD99-AA835B31CAEE}"/>
              </a:ext>
            </a:extLst>
          </p:cNvPr>
          <p:cNvSpPr>
            <a:spLocks noGrp="1"/>
          </p:cNvSpPr>
          <p:nvPr>
            <p:ph type="title"/>
          </p:nvPr>
        </p:nvSpPr>
        <p:spPr/>
        <p:txBody>
          <a:bodyPr>
            <a:normAutofit/>
          </a:bodyPr>
          <a:lstStyle/>
          <a:p>
            <a:r>
              <a:rPr lang="en-US" sz="4000" b="1" dirty="0">
                <a:solidFill>
                  <a:srgbClr val="1987A6"/>
                </a:solidFill>
                <a:cs typeface="Calibri Light"/>
              </a:rPr>
              <a:t>Goal 1: Conduct a skills analysis for offshore wind occupations. </a:t>
            </a:r>
            <a:endParaRPr lang="en-US" sz="4000" dirty="0"/>
          </a:p>
        </p:txBody>
      </p:sp>
      <p:sp>
        <p:nvSpPr>
          <p:cNvPr id="13" name="TextBox 12">
            <a:extLst>
              <a:ext uri="{FF2B5EF4-FFF2-40B4-BE49-F238E27FC236}">
                <a16:creationId xmlns:a16="http://schemas.microsoft.com/office/drawing/2014/main" id="{993D4EF1-BEA2-B1B4-95FE-857CB7B6A88D}"/>
              </a:ext>
            </a:extLst>
          </p:cNvPr>
          <p:cNvSpPr txBox="1"/>
          <p:nvPr/>
        </p:nvSpPr>
        <p:spPr>
          <a:xfrm>
            <a:off x="692285" y="1622774"/>
            <a:ext cx="10445012" cy="5293757"/>
          </a:xfrm>
          <a:prstGeom prst="rect">
            <a:avLst/>
          </a:prstGeom>
          <a:noFill/>
        </p:spPr>
        <p:txBody>
          <a:bodyPr wrap="square" rtlCol="0">
            <a:spAutoFit/>
          </a:bodyPr>
          <a:lstStyle/>
          <a:p>
            <a:pPr marL="914400" lvl="1" indent="-457200">
              <a:buFont typeface="Wingdings" panose="05000000000000000000" pitchFamily="2" charset="2"/>
              <a:buChar char="Ø"/>
            </a:pPr>
            <a:r>
              <a:rPr lang="en-US" sz="2000" dirty="0"/>
              <a:t>Planning and Development</a:t>
            </a:r>
          </a:p>
          <a:p>
            <a:pPr marL="1371600" lvl="2" indent="-457200">
              <a:buFont typeface="Wingdings" panose="05000000000000000000" pitchFamily="2" charset="2"/>
              <a:buChar char="Ø"/>
            </a:pPr>
            <a:r>
              <a:rPr lang="en-US" sz="2000" dirty="0">
                <a:effectLst/>
                <a:ea typeface="Calibri" panose="020F0502020204030204" pitchFamily="34" charset="0"/>
                <a:cs typeface="Times New Roman" panose="02020603050405020304" pitchFamily="18" charset="0"/>
              </a:rPr>
              <a:t>15% of the direct workforce</a:t>
            </a:r>
          </a:p>
          <a:p>
            <a:pPr marL="1371600" lvl="2" indent="-457200">
              <a:buFont typeface="Wingdings" panose="05000000000000000000" pitchFamily="2" charset="2"/>
              <a:buChar char="Ø"/>
            </a:pPr>
            <a:r>
              <a:rPr lang="en-US" sz="2000" b="1" dirty="0">
                <a:effectLst/>
                <a:ea typeface="Calibri" panose="020F0502020204030204" pitchFamily="34" charset="0"/>
                <a:cs typeface="Times New Roman" panose="02020603050405020304" pitchFamily="18" charset="0"/>
              </a:rPr>
              <a:t>47 occupations</a:t>
            </a:r>
            <a:r>
              <a:rPr lang="en-US" sz="2000" dirty="0">
                <a:effectLst/>
                <a:ea typeface="Calibri" panose="020F0502020204030204" pitchFamily="34" charset="0"/>
                <a:cs typeface="Times New Roman" panose="02020603050405020304" pitchFamily="18" charset="0"/>
              </a:rPr>
              <a:t> within this phase, including engineers, financial analysts, and lawyers.</a:t>
            </a:r>
            <a:endParaRPr lang="en-US" sz="2000" dirty="0"/>
          </a:p>
          <a:p>
            <a:pPr marL="914400" lvl="1" indent="-457200">
              <a:buFont typeface="Wingdings" panose="05000000000000000000" pitchFamily="2" charset="2"/>
              <a:buChar char="Ø"/>
            </a:pPr>
            <a:r>
              <a:rPr lang="en-US" sz="2000" dirty="0"/>
              <a:t>Manufacturing and Assembly</a:t>
            </a:r>
          </a:p>
          <a:p>
            <a:pPr marL="1371600" lvl="2" indent="-457200">
              <a:buFont typeface="Wingdings" panose="05000000000000000000" pitchFamily="2" charset="2"/>
              <a:buChar char="Ø"/>
            </a:pPr>
            <a:r>
              <a:rPr lang="en-US" sz="2000" dirty="0">
                <a:highlight>
                  <a:srgbClr val="FFFF00"/>
                </a:highlight>
              </a:rPr>
              <a:t>7 percent of direct workforce</a:t>
            </a:r>
          </a:p>
          <a:p>
            <a:pPr marL="1371600" lvl="2" indent="-457200">
              <a:buFont typeface="Wingdings" panose="05000000000000000000" pitchFamily="2" charset="2"/>
              <a:buChar char="Ø"/>
            </a:pPr>
            <a:r>
              <a:rPr lang="en-US" sz="2000" b="1" dirty="0"/>
              <a:t>75 occupations</a:t>
            </a:r>
            <a:r>
              <a:rPr lang="en-US" sz="2000" dirty="0"/>
              <a:t> including </a:t>
            </a:r>
            <a:r>
              <a:rPr lang="en-US" sz="2000" dirty="0">
                <a:effectLst/>
                <a:ea typeface="Calibri" panose="020F0502020204030204" pitchFamily="34" charset="0"/>
                <a:cs typeface="Times New Roman" panose="02020603050405020304" pitchFamily="18" charset="0"/>
              </a:rPr>
              <a:t>engineers, metal workers, assemblers, and administrative staff. </a:t>
            </a:r>
            <a:endParaRPr lang="en-US" sz="2000" dirty="0"/>
          </a:p>
          <a:p>
            <a:pPr marL="914400" lvl="1" indent="-457200">
              <a:buFont typeface="Wingdings" panose="05000000000000000000" pitchFamily="2" charset="2"/>
              <a:buChar char="Ø"/>
            </a:pPr>
            <a:r>
              <a:rPr lang="en-US" sz="2000" dirty="0"/>
              <a:t>Construction and Installation</a:t>
            </a:r>
          </a:p>
          <a:p>
            <a:pPr marL="1371600" lvl="2" indent="-457200">
              <a:buFont typeface="Wingdings" panose="05000000000000000000" pitchFamily="2" charset="2"/>
              <a:buChar char="Ø"/>
            </a:pPr>
            <a:r>
              <a:rPr lang="en-US" sz="2000" dirty="0">
                <a:highlight>
                  <a:srgbClr val="FFFF00"/>
                </a:highlight>
              </a:rPr>
              <a:t>41% of direct workforce</a:t>
            </a:r>
          </a:p>
          <a:p>
            <a:pPr marL="1371600" lvl="2" indent="-457200">
              <a:buFont typeface="Wingdings" panose="05000000000000000000" pitchFamily="2" charset="2"/>
              <a:buChar char="Ø"/>
            </a:pPr>
            <a:r>
              <a:rPr lang="en-US" sz="2000" b="1" dirty="0">
                <a:effectLst/>
                <a:ea typeface="Calibri" panose="020F0502020204030204" pitchFamily="34" charset="0"/>
                <a:cs typeface="Times New Roman" panose="02020603050405020304" pitchFamily="18" charset="0"/>
              </a:rPr>
              <a:t>68 occupations</a:t>
            </a:r>
            <a:r>
              <a:rPr lang="en-US" sz="2000" dirty="0">
                <a:effectLst/>
                <a:ea typeface="Calibri" panose="020F0502020204030204" pitchFamily="34" charset="0"/>
                <a:cs typeface="Times New Roman" panose="02020603050405020304" pitchFamily="18" charset="0"/>
              </a:rPr>
              <a:t> within this phase, including crane operators, electricians, line workers, and welders. </a:t>
            </a:r>
            <a:endParaRPr lang="en-US" sz="2000" dirty="0"/>
          </a:p>
          <a:p>
            <a:pPr marL="914400" lvl="1" indent="-457200">
              <a:buFont typeface="Wingdings" panose="05000000000000000000" pitchFamily="2" charset="2"/>
              <a:buChar char="Ø"/>
            </a:pPr>
            <a:r>
              <a:rPr lang="en-US" sz="2000" dirty="0"/>
              <a:t>Operations and Maintenance</a:t>
            </a:r>
          </a:p>
          <a:p>
            <a:pPr marL="1371600" lvl="2" indent="-457200">
              <a:buFont typeface="Wingdings" panose="05000000000000000000" pitchFamily="2" charset="2"/>
              <a:buChar char="Ø"/>
            </a:pPr>
            <a:r>
              <a:rPr lang="en-US" sz="2000" dirty="0"/>
              <a:t>17% of direct workforce</a:t>
            </a:r>
          </a:p>
          <a:p>
            <a:pPr marL="1371600" lvl="2" indent="-457200">
              <a:buFont typeface="Wingdings" panose="05000000000000000000" pitchFamily="2" charset="2"/>
              <a:buChar char="Ø"/>
            </a:pPr>
            <a:r>
              <a:rPr lang="en-US" sz="2000" b="1" dirty="0">
                <a:effectLst/>
                <a:ea typeface="Calibri" panose="020F0502020204030204" pitchFamily="34" charset="0"/>
                <a:cs typeface="Times New Roman" panose="02020603050405020304" pitchFamily="18" charset="0"/>
              </a:rPr>
              <a:t>59 occupations</a:t>
            </a:r>
            <a:r>
              <a:rPr lang="en-US" sz="2000" dirty="0">
                <a:effectLst/>
                <a:ea typeface="Calibri" panose="020F0502020204030204" pitchFamily="34" charset="0"/>
                <a:cs typeface="Times New Roman" panose="02020603050405020304" pitchFamily="18" charset="0"/>
              </a:rPr>
              <a:t> within this phase, including administrative staff, wind turbine technicians, marine operators, and plant managers. </a:t>
            </a:r>
            <a:endParaRPr lang="en-US" sz="2000" dirty="0"/>
          </a:p>
          <a:p>
            <a:pPr marL="914400" lvl="1" indent="-457200">
              <a:buFont typeface="Arial" panose="020B0604020202020204" pitchFamily="34" charset="0"/>
              <a:buChar char="•"/>
            </a:pPr>
            <a:endParaRPr lang="en-US" sz="2000"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372738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2">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B24294F-2987-4492-AD99-AA835B31CAEE}"/>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800" b="1" kern="1200">
                <a:solidFill>
                  <a:srgbClr val="FFFFFF"/>
                </a:solidFill>
                <a:latin typeface="+mj-lt"/>
                <a:ea typeface="+mj-ea"/>
                <a:cs typeface="+mj-cs"/>
              </a:rPr>
              <a:t>Goal 1: Conduct a job skills analysis for </a:t>
            </a:r>
            <a:r>
              <a:rPr lang="en-US" sz="4800" b="1" u="sng" kern="1200">
                <a:solidFill>
                  <a:srgbClr val="FFFFFF"/>
                </a:solidFill>
                <a:latin typeface="+mj-lt"/>
                <a:ea typeface="+mj-ea"/>
                <a:cs typeface="+mj-cs"/>
              </a:rPr>
              <a:t>construction and installation occupations</a:t>
            </a:r>
            <a:r>
              <a:rPr lang="en-US" sz="4800" b="1" kern="1200">
                <a:solidFill>
                  <a:srgbClr val="FFFFFF"/>
                </a:solidFill>
                <a:latin typeface="+mj-lt"/>
                <a:ea typeface="+mj-ea"/>
                <a:cs typeface="+mj-cs"/>
              </a:rPr>
              <a:t> required by the offshore wind industry. </a:t>
            </a:r>
            <a:endParaRPr lang="en-US" sz="4800" kern="1200">
              <a:solidFill>
                <a:srgbClr val="FFFFFF"/>
              </a:solidFill>
              <a:latin typeface="+mj-lt"/>
              <a:ea typeface="+mj-ea"/>
              <a:cs typeface="+mj-cs"/>
            </a:endParaRPr>
          </a:p>
        </p:txBody>
      </p:sp>
      <p:sp>
        <p:nvSpPr>
          <p:cNvPr id="5" name="TextBox 4">
            <a:extLst>
              <a:ext uri="{FF2B5EF4-FFF2-40B4-BE49-F238E27FC236}">
                <a16:creationId xmlns:a16="http://schemas.microsoft.com/office/drawing/2014/main" id="{B2E2DA3E-99C8-6CD2-5AB7-5DA8263F9675}"/>
              </a:ext>
            </a:extLst>
          </p:cNvPr>
          <p:cNvSpPr txBox="1"/>
          <p:nvPr/>
        </p:nvSpPr>
        <p:spPr>
          <a:xfrm>
            <a:off x="455520" y="5063418"/>
            <a:ext cx="10142142" cy="830997"/>
          </a:xfrm>
          <a:prstGeom prst="rect">
            <a:avLst/>
          </a:prstGeom>
          <a:noFill/>
        </p:spPr>
        <p:txBody>
          <a:bodyPr wrap="square" rtlCol="0">
            <a:spAutoFit/>
          </a:bodyPr>
          <a:lstStyle/>
          <a:p>
            <a:pPr marL="342900" indent="-342900">
              <a:buFont typeface="Wingdings" panose="05000000000000000000" pitchFamily="2" charset="2"/>
              <a:buChar char="Ø"/>
            </a:pPr>
            <a:r>
              <a:rPr lang="en-US" sz="2400" dirty="0">
                <a:highlight>
                  <a:srgbClr val="FFFF00"/>
                </a:highlight>
              </a:rPr>
              <a:t>As we continue to scope the study, Taskforce members can support by providing feedback on the study. </a:t>
            </a:r>
          </a:p>
        </p:txBody>
      </p:sp>
    </p:spTree>
    <p:extLst>
      <p:ext uri="{BB962C8B-B14F-4D97-AF65-F5344CB8AC3E}">
        <p14:creationId xmlns:p14="http://schemas.microsoft.com/office/powerpoint/2010/main" val="666911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4294F-2987-4492-AD99-AA835B31CAEE}"/>
              </a:ext>
            </a:extLst>
          </p:cNvPr>
          <p:cNvSpPr>
            <a:spLocks noGrp="1"/>
          </p:cNvSpPr>
          <p:nvPr>
            <p:ph type="title"/>
          </p:nvPr>
        </p:nvSpPr>
        <p:spPr/>
        <p:txBody>
          <a:bodyPr>
            <a:normAutofit fontScale="90000"/>
          </a:bodyPr>
          <a:lstStyle/>
          <a:p>
            <a:r>
              <a:rPr lang="en-US" sz="4400" b="1" dirty="0">
                <a:solidFill>
                  <a:srgbClr val="1987A6"/>
                </a:solidFill>
              </a:rPr>
              <a:t>Goal 2: Develop an inventory of industry-relevant training already available for OSW occupations.</a:t>
            </a:r>
            <a:endParaRPr lang="en-US" dirty="0">
              <a:solidFill>
                <a:srgbClr val="1987A6"/>
              </a:solidFill>
            </a:endParaRPr>
          </a:p>
        </p:txBody>
      </p:sp>
      <p:sp>
        <p:nvSpPr>
          <p:cNvPr id="4" name="TextBox 3">
            <a:extLst>
              <a:ext uri="{FF2B5EF4-FFF2-40B4-BE49-F238E27FC236}">
                <a16:creationId xmlns:a16="http://schemas.microsoft.com/office/drawing/2014/main" id="{4D7BC0C9-F023-F063-AEB1-72CB99650FDF}"/>
              </a:ext>
            </a:extLst>
          </p:cNvPr>
          <p:cNvSpPr txBox="1"/>
          <p:nvPr/>
        </p:nvSpPr>
        <p:spPr>
          <a:xfrm>
            <a:off x="838200" y="1737580"/>
            <a:ext cx="10039961" cy="4770537"/>
          </a:xfrm>
          <a:prstGeom prst="rect">
            <a:avLst/>
          </a:prstGeom>
          <a:noFill/>
        </p:spPr>
        <p:txBody>
          <a:bodyPr wrap="square" rtlCol="0">
            <a:spAutoFit/>
          </a:bodyPr>
          <a:lstStyle/>
          <a:p>
            <a:pPr marL="342900" indent="-342900">
              <a:buFont typeface="Wingdings" panose="05000000000000000000" pitchFamily="2" charset="2"/>
              <a:buChar char="Ø"/>
            </a:pPr>
            <a:r>
              <a:rPr lang="en-US" sz="2400" dirty="0"/>
              <a:t>Surveyed the NCCS, UNC System, and Independent Colleges and Universities to identify courses currently offered related to clean energy or wind. </a:t>
            </a:r>
            <a:br>
              <a:rPr lang="en-US" sz="2400" dirty="0"/>
            </a:br>
            <a:endParaRPr lang="en-US" sz="2400" dirty="0"/>
          </a:p>
          <a:p>
            <a:pPr marL="342900" indent="-342900">
              <a:buFont typeface="Wingdings" panose="05000000000000000000" pitchFamily="2" charset="2"/>
              <a:buChar char="Ø"/>
            </a:pPr>
            <a:r>
              <a:rPr lang="en-US" sz="2400" dirty="0"/>
              <a:t>Researched best practices </a:t>
            </a:r>
          </a:p>
          <a:p>
            <a:r>
              <a:rPr lang="en-US" i="1" dirty="0"/>
              <a:t>	</a:t>
            </a:r>
            <a:r>
              <a:rPr lang="en-US" sz="2000" i="1" dirty="0"/>
              <a:t>(Iron Workers, IBEW, </a:t>
            </a:r>
            <a:r>
              <a:rPr lang="en-US" sz="2000" i="1" dirty="0" err="1"/>
              <a:t>WindWI</a:t>
            </a:r>
            <a:r>
              <a:rPr lang="en-US" sz="2000" i="1" dirty="0"/>
              <a:t> RI, NCI VA, </a:t>
            </a:r>
          </a:p>
          <a:p>
            <a:r>
              <a:rPr lang="en-US" sz="2000" i="1" dirty="0"/>
              <a:t>	NCA&amp;T Clean Energy Apprenticeship Program)</a:t>
            </a:r>
            <a:br>
              <a:rPr lang="en-US" sz="2000" i="1" dirty="0"/>
            </a:br>
            <a:br>
              <a:rPr lang="en-US" sz="2400" i="1" dirty="0"/>
            </a:br>
            <a:endParaRPr lang="en-US" sz="2400" i="1" dirty="0"/>
          </a:p>
          <a:p>
            <a:pPr marL="342900" indent="-342900">
              <a:buFont typeface="Wingdings" panose="05000000000000000000" pitchFamily="2" charset="2"/>
              <a:buChar char="Ø"/>
            </a:pPr>
            <a:r>
              <a:rPr lang="en-US" sz="2400" dirty="0"/>
              <a:t>Plan to update the training inventory once the job skills analysis is complete</a:t>
            </a:r>
            <a:br>
              <a:rPr lang="en-US" sz="2400" dirty="0"/>
            </a:br>
            <a:endParaRPr lang="en-US" sz="2400" dirty="0"/>
          </a:p>
          <a:p>
            <a:pPr marL="342900" indent="-342900">
              <a:buFont typeface="Wingdings" panose="05000000000000000000" pitchFamily="2" charset="2"/>
              <a:buChar char="Ø"/>
            </a:pPr>
            <a:r>
              <a:rPr lang="en-US" sz="2400" b="1" dirty="0"/>
              <a:t>The Taskforce can support by sharing relevant training programs to add to the training inventory! </a:t>
            </a:r>
            <a:br>
              <a:rPr lang="en-US" sz="2400" b="1" i="1" dirty="0"/>
            </a:br>
            <a:r>
              <a:rPr lang="en-US" sz="2400" b="1" i="1" dirty="0"/>
              <a:t> </a:t>
            </a:r>
          </a:p>
        </p:txBody>
      </p:sp>
      <p:pic>
        <p:nvPicPr>
          <p:cNvPr id="5" name="Picture 4">
            <a:extLst>
              <a:ext uri="{FF2B5EF4-FFF2-40B4-BE49-F238E27FC236}">
                <a16:creationId xmlns:a16="http://schemas.microsoft.com/office/drawing/2014/main" id="{2B55F0A4-D6D6-B40D-7886-70C8891728BA}"/>
              </a:ext>
            </a:extLst>
          </p:cNvPr>
          <p:cNvPicPr>
            <a:picLocks noChangeAspect="1"/>
          </p:cNvPicPr>
          <p:nvPr/>
        </p:nvPicPr>
        <p:blipFill>
          <a:blip r:embed="rId3"/>
          <a:stretch>
            <a:fillRect/>
          </a:stretch>
        </p:blipFill>
        <p:spPr>
          <a:xfrm>
            <a:off x="7491411" y="2598821"/>
            <a:ext cx="2963937" cy="1978943"/>
          </a:xfrm>
          <a:prstGeom prst="rect">
            <a:avLst/>
          </a:prstGeom>
        </p:spPr>
      </p:pic>
    </p:spTree>
    <p:extLst>
      <p:ext uri="{BB962C8B-B14F-4D97-AF65-F5344CB8AC3E}">
        <p14:creationId xmlns:p14="http://schemas.microsoft.com/office/powerpoint/2010/main" val="1208520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4294F-2987-4492-AD99-AA835B31CAEE}"/>
              </a:ext>
            </a:extLst>
          </p:cNvPr>
          <p:cNvSpPr>
            <a:spLocks noGrp="1"/>
          </p:cNvSpPr>
          <p:nvPr>
            <p:ph type="title"/>
          </p:nvPr>
        </p:nvSpPr>
        <p:spPr/>
        <p:txBody>
          <a:bodyPr>
            <a:normAutofit fontScale="90000"/>
          </a:bodyPr>
          <a:lstStyle/>
          <a:p>
            <a:r>
              <a:rPr lang="en-US" b="1" dirty="0">
                <a:solidFill>
                  <a:srgbClr val="1987A6"/>
                </a:solidFill>
                <a:cs typeface="Calibri Light"/>
              </a:rPr>
              <a:t>Goal 3: Promote OSW training opportunities to NC education and workforce systems and to the OSW industry </a:t>
            </a:r>
            <a:endParaRPr lang="en-US" dirty="0"/>
          </a:p>
        </p:txBody>
      </p:sp>
      <p:sp>
        <p:nvSpPr>
          <p:cNvPr id="3" name="TextBox 2">
            <a:extLst>
              <a:ext uri="{FF2B5EF4-FFF2-40B4-BE49-F238E27FC236}">
                <a16:creationId xmlns:a16="http://schemas.microsoft.com/office/drawing/2014/main" id="{A3D4DD3C-2902-4171-BAF4-DF6CD17ECEA5}"/>
              </a:ext>
            </a:extLst>
          </p:cNvPr>
          <p:cNvSpPr txBox="1"/>
          <p:nvPr/>
        </p:nvSpPr>
        <p:spPr>
          <a:xfrm>
            <a:off x="838200" y="2206503"/>
            <a:ext cx="9854213" cy="3046988"/>
          </a:xfrm>
          <a:prstGeom prst="rect">
            <a:avLst/>
          </a:prstGeom>
          <a:noFill/>
        </p:spPr>
        <p:txBody>
          <a:bodyPr wrap="square" rtlCol="0">
            <a:spAutoFit/>
          </a:bodyPr>
          <a:lstStyle/>
          <a:p>
            <a:pPr marL="342900" indent="-342900">
              <a:buFont typeface="Wingdings" panose="05000000000000000000" pitchFamily="2" charset="2"/>
              <a:buChar char="Ø"/>
            </a:pPr>
            <a:r>
              <a:rPr lang="en-US" sz="2400" dirty="0"/>
              <a:t>Partner with the Outreach &amp; Engagement Subcommittee </a:t>
            </a:r>
            <a:br>
              <a:rPr lang="en-US" sz="2400" b="1" dirty="0"/>
            </a:br>
            <a:r>
              <a:rPr lang="en-US" sz="2400" b="1" i="1" dirty="0"/>
              <a:t> </a:t>
            </a:r>
          </a:p>
          <a:p>
            <a:pPr marL="342900" indent="-342900">
              <a:buFont typeface="Wingdings" panose="05000000000000000000" pitchFamily="2" charset="2"/>
              <a:buChar char="Ø"/>
            </a:pPr>
            <a:r>
              <a:rPr lang="en-US" sz="2400" dirty="0" err="1"/>
              <a:t>NCWorks</a:t>
            </a:r>
            <a:r>
              <a:rPr lang="en-US" sz="2400" dirty="0"/>
              <a:t> Commission </a:t>
            </a:r>
            <a:br>
              <a:rPr lang="en-US" sz="2400" dirty="0"/>
            </a:br>
            <a:endParaRPr lang="en-US" sz="2400" dirty="0"/>
          </a:p>
          <a:p>
            <a:pPr marL="342900" indent="-342900">
              <a:buFont typeface="Wingdings" panose="05000000000000000000" pitchFamily="2" charset="2"/>
              <a:buChar char="Ø"/>
            </a:pPr>
            <a:r>
              <a:rPr lang="en-US" sz="2400" dirty="0"/>
              <a:t>Local Workforce Development Boards </a:t>
            </a:r>
            <a:br>
              <a:rPr lang="en-US" sz="2400" dirty="0"/>
            </a:br>
            <a:endParaRPr lang="en-US" sz="2400" dirty="0"/>
          </a:p>
          <a:p>
            <a:pPr marL="342900" indent="-342900">
              <a:buFont typeface="Wingdings" panose="05000000000000000000" pitchFamily="2" charset="2"/>
              <a:buChar char="Ø"/>
            </a:pPr>
            <a:r>
              <a:rPr lang="en-US" sz="2400" b="1" dirty="0"/>
              <a:t>Many more! </a:t>
            </a:r>
            <a:br>
              <a:rPr lang="en-US" sz="2400" b="1" dirty="0"/>
            </a:br>
            <a:endParaRPr lang="en-US" sz="2400" b="1" dirty="0"/>
          </a:p>
        </p:txBody>
      </p:sp>
    </p:spTree>
    <p:extLst>
      <p:ext uri="{BB962C8B-B14F-4D97-AF65-F5344CB8AC3E}">
        <p14:creationId xmlns:p14="http://schemas.microsoft.com/office/powerpoint/2010/main" val="322981693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4273</TotalTime>
  <Words>1282</Words>
  <Application>Microsoft Office PowerPoint</Application>
  <PresentationFormat>Widescreen</PresentationFormat>
  <Paragraphs>73</Paragraphs>
  <Slides>8</Slides>
  <Notes>8</Notes>
  <HiddenSlides>0</HiddenSlides>
  <MMClips>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8</vt:i4>
      </vt:variant>
    </vt:vector>
  </HeadingPairs>
  <TitlesOfParts>
    <vt:vector size="15" baseType="lpstr">
      <vt:lpstr>Arial</vt:lpstr>
      <vt:lpstr>Calibri</vt:lpstr>
      <vt:lpstr>Calibri Light</vt:lpstr>
      <vt:lpstr>Symbol</vt:lpstr>
      <vt:lpstr>Wingdings</vt:lpstr>
      <vt:lpstr>office theme</vt:lpstr>
      <vt:lpstr>Office Theme</vt:lpstr>
      <vt:lpstr>Workforce, Education, and Training Opportunity Development Subcommittee </vt:lpstr>
      <vt:lpstr>PowerPoint Presentation</vt:lpstr>
      <vt:lpstr>Goal 1: Conduct a skills analysis for offshore wind occupations. </vt:lpstr>
      <vt:lpstr>Goal 1: Conduct a skills analysis for offshore wind occupations. </vt:lpstr>
      <vt:lpstr>Goal 1: Conduct a skills analysis for offshore wind occupations. </vt:lpstr>
      <vt:lpstr>Goal 1: Conduct a job skills analysis for construction and installation occupations required by the offshore wind industry. </vt:lpstr>
      <vt:lpstr>Goal 2: Develop an inventory of industry-relevant training already available for OSW occupations.</vt:lpstr>
      <vt:lpstr>Goal 3: Promote OSW training opportunities to NC education and workforce systems and to the OSW industry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Roach, Emily</dc:creator>
  <cp:lastModifiedBy>Roach, Emily</cp:lastModifiedBy>
  <cp:revision>439</cp:revision>
  <dcterms:created xsi:type="dcterms:W3CDTF">2022-03-21T15:12:38Z</dcterms:created>
  <dcterms:modified xsi:type="dcterms:W3CDTF">2022-08-01T13:20:44Z</dcterms:modified>
</cp:coreProperties>
</file>