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</p:sldMasterIdLst>
  <p:notesMasterIdLst>
    <p:notesMasterId r:id="rId9"/>
  </p:notesMasterIdLst>
  <p:sldIdLst>
    <p:sldId id="652" r:id="rId3"/>
    <p:sldId id="259" r:id="rId4"/>
    <p:sldId id="260" r:id="rId5"/>
    <p:sldId id="262" r:id="rId6"/>
    <p:sldId id="261" r:id="rId7"/>
    <p:sldId id="26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00" autoAdjust="0"/>
  </p:normalViewPr>
  <p:slideViewPr>
    <p:cSldViewPr snapToGrid="0">
      <p:cViewPr varScale="1">
        <p:scale>
          <a:sx n="62" d="100"/>
          <a:sy n="62" d="100"/>
        </p:scale>
        <p:origin x="8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8F42E-38A7-43E3-91FA-97B1DFF147EF}" type="datetimeFigureOut">
              <a:rPr lang="en-US" smtClean="0"/>
              <a:t>7/26/2022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4349C-FCC4-4F04-A529-8D97A3FCA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40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78D89E-F820-41F2-B371-6DDC2994B7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045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4349C-FCC4-4F04-A529-8D97A3FCAB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054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Group discussion questions for pilot roundtable: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questions do you have about the responsible development of offshore wind in NC?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information do you need about offshore wind?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Who do we need to engage with about the responsible development of offshore wind in NC?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 information do they need about offshore wind?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How do we get their thoughts on the following questions: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What does the responsible development of offshore wind in NC look like for your stakeholder group?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What information do you need about offshore wind?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How does your group want to be engaged/included in the responsible development of offshore wind in NC?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4349C-FCC4-4F04-A529-8D97A3FCAB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1429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88DC2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3451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88DC2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376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288DC2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4605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2478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DD7FC-0B68-A141-8FC6-15899EE83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30986-ADB3-AE41-8950-A55A435E7F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5921DC-91D9-3849-A0C5-7BD784F6F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98E6-947B-F843-A768-F4803C51D7A5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84046-5042-C441-8A0A-7FFD0353F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20186-3886-8F46-A535-0FA8D2327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D058D-C3EE-EA4A-8BD1-89952A576DF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812274-DF15-6641-819F-8661B2FEB0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90B3128-7999-934A-B958-D31633042961}"/>
              </a:ext>
            </a:extLst>
          </p:cNvPr>
          <p:cNvSpPr/>
          <p:nvPr userDrawn="1"/>
        </p:nvSpPr>
        <p:spPr>
          <a:xfrm>
            <a:off x="873457" y="1467441"/>
            <a:ext cx="2804308" cy="28043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70D2D6-74B1-4B4D-9438-CBCA0D72C011}"/>
              </a:ext>
            </a:extLst>
          </p:cNvPr>
          <p:cNvSpPr/>
          <p:nvPr userDrawn="1"/>
        </p:nvSpPr>
        <p:spPr>
          <a:xfrm>
            <a:off x="587829" y="2441121"/>
            <a:ext cx="3241221" cy="2041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22475C-9E7C-404F-BFDE-6BAB9D1B40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11" y="410628"/>
            <a:ext cx="4565363" cy="59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17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B16157-516A-464C-A98B-AF493C178C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27A5B4-DC3B-3F40-8F4A-FE661FC70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BBC50-AC8E-BA40-9919-EC0D8FC3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25814-256C-AF49-A5C3-40E473AF7CBA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5D421-6675-7644-8080-2B7B7C91D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4D700-AE19-344E-8AB6-B39EC3F3F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D058D-C3EE-EA4A-8BD1-89952A576D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4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E1354B-F2BA-8F4E-8E99-EEC983BB3B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8" b="49375"/>
          <a:stretch/>
        </p:blipFill>
        <p:spPr>
          <a:xfrm>
            <a:off x="1" y="5483638"/>
            <a:ext cx="12192000" cy="13859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F07046-5E37-1143-9FBC-17C949B17D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4" t="31850" r="-1414" b="64005"/>
          <a:stretch/>
        </p:blipFill>
        <p:spPr>
          <a:xfrm>
            <a:off x="4050030" y="6561835"/>
            <a:ext cx="6858000" cy="284257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C44709A-64FB-984D-AFC9-3241CE1E41A3}"/>
              </a:ext>
            </a:extLst>
          </p:cNvPr>
          <p:cNvSpPr txBox="1">
            <a:spLocks/>
          </p:cNvSpPr>
          <p:nvPr userDrawn="1"/>
        </p:nvSpPr>
        <p:spPr>
          <a:xfrm>
            <a:off x="11644820" y="6665814"/>
            <a:ext cx="410516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en-US" sz="12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303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5483352"/>
            <a:ext cx="12191999" cy="137464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50791" y="6562344"/>
            <a:ext cx="6762286" cy="2834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2797" y="1016"/>
            <a:ext cx="9747885" cy="18535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288DC2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8688" y="1837012"/>
            <a:ext cx="11304270" cy="2968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47510" y="6659685"/>
            <a:ext cx="1663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6A6A6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5643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EB4C02-DEEF-8441-9B34-9AEAA2D96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0DC89-46A1-1C45-B6D0-15ED053F9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38F3A-547F-1641-B695-D4E52137C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75E8F-C14B-5C46-A77F-C52ADBCB4920}" type="datetime1">
              <a:rPr lang="en-US" smtClean="0"/>
              <a:t>7/26/2022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B21FC-C0D3-CD45-8B43-C5DA57B6D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DB4080-AF39-474A-8878-9B84361ACFB3}"/>
              </a:ext>
            </a:extLst>
          </p:cNvPr>
          <p:cNvSpPr/>
          <p:nvPr userDrawn="1"/>
        </p:nvSpPr>
        <p:spPr>
          <a:xfrm>
            <a:off x="11650992" y="6488668"/>
            <a:ext cx="457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2DDD058D-C3EE-EA4A-8BD1-89952A576DF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51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C8332D5-41F4-A14C-B7B5-84FB37950375}"/>
              </a:ext>
            </a:extLst>
          </p:cNvPr>
          <p:cNvSpPr txBox="1">
            <a:spLocks/>
          </p:cNvSpPr>
          <p:nvPr/>
        </p:nvSpPr>
        <p:spPr>
          <a:xfrm>
            <a:off x="3703899" y="2317082"/>
            <a:ext cx="8223863" cy="614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NC Taskforce for offshore wind economic resource strategies (Nc TOWERS)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cap="all" dirty="0">
                <a:solidFill>
                  <a:srgbClr val="1F497D"/>
                </a:solidFill>
              </a:rPr>
              <a:t>Thursday, Aug. 4</a:t>
            </a: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2022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3918A57-C77F-3F4F-AE1E-C353F37A86CF}"/>
              </a:ext>
            </a:extLst>
          </p:cNvPr>
          <p:cNvSpPr txBox="1">
            <a:spLocks/>
          </p:cNvSpPr>
          <p:nvPr/>
        </p:nvSpPr>
        <p:spPr>
          <a:xfrm>
            <a:off x="5224516" y="3554858"/>
            <a:ext cx="6722975" cy="1038246"/>
          </a:xfrm>
          <a:prstGeom prst="rect">
            <a:avLst/>
          </a:prstGeom>
        </p:spPr>
        <p:txBody>
          <a:bodyPr vert="horz" lIns="91440" tIns="45720" rIns="91440" bIns="45720" numCol="3" rtlCol="0" anchor="ctr">
            <a:no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 Cahoon,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Co-Chair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Susi Hamilton,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Co-Chair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Greg Andeck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David Kelly</a:t>
            </a:r>
          </a:p>
          <a:p>
            <a:pPr marL="512763" marR="0" lvl="0" indent="3175" algn="l" defTabSz="1085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Karly  Lohan</a:t>
            </a:r>
          </a:p>
          <a:p>
            <a:pPr marL="512763" marR="0" lvl="0" indent="3175" algn="l" defTabSz="1085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Rep. Grier martin</a:t>
            </a:r>
          </a:p>
          <a:p>
            <a:pPr marL="512763" marR="0" lvl="0" indent="3175" algn="l" defTabSz="1085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 tuttell</a:t>
            </a:r>
          </a:p>
          <a:p>
            <a:pPr marL="231775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31775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Lex Janes,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Staff Liaison</a:t>
            </a:r>
          </a:p>
          <a:p>
            <a:pPr marL="231775" algn="l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kumimoji="0" lang="en-US" sz="1200" b="0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Gena Renfrow, 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taff Liaison</a:t>
            </a:r>
          </a:p>
          <a:p>
            <a:pPr marL="231775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100" b="1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34219B-174B-D14A-B431-27676B87F47C}"/>
              </a:ext>
            </a:extLst>
          </p:cNvPr>
          <p:cNvSpPr txBox="1">
            <a:spLocks/>
          </p:cNvSpPr>
          <p:nvPr/>
        </p:nvSpPr>
        <p:spPr>
          <a:xfrm>
            <a:off x="3312368" y="2812538"/>
            <a:ext cx="8615394" cy="8818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Outreach &amp; Engagement Subcommittee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3825FA-256E-F54A-95FB-45FA3A81828C}"/>
              </a:ext>
            </a:extLst>
          </p:cNvPr>
          <p:cNvSpPr/>
          <p:nvPr/>
        </p:nvSpPr>
        <p:spPr>
          <a:xfrm>
            <a:off x="1330337" y="4211372"/>
            <a:ext cx="1806520" cy="5151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www.nccommerce.com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6858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180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349" y="44679"/>
            <a:ext cx="10861675" cy="11919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5250" algn="ctr">
              <a:lnSpc>
                <a:spcPts val="4560"/>
              </a:lnSpc>
              <a:spcBef>
                <a:spcPts val="95"/>
              </a:spcBef>
            </a:pPr>
            <a:r>
              <a:rPr dirty="0"/>
              <a:t>NC</a:t>
            </a:r>
            <a:r>
              <a:rPr spc="-165" dirty="0"/>
              <a:t> </a:t>
            </a:r>
            <a:r>
              <a:rPr spc="-10" dirty="0"/>
              <a:t>TOWERS</a:t>
            </a:r>
          </a:p>
          <a:p>
            <a:pPr algn="ctr">
              <a:lnSpc>
                <a:spcPts val="4560"/>
              </a:lnSpc>
            </a:pPr>
            <a:r>
              <a:rPr spc="-10" dirty="0"/>
              <a:t>Outreach</a:t>
            </a:r>
            <a:r>
              <a:rPr spc="-135" dirty="0"/>
              <a:t> </a:t>
            </a:r>
            <a:r>
              <a:rPr dirty="0"/>
              <a:t>and</a:t>
            </a:r>
            <a:r>
              <a:rPr spc="-110" dirty="0"/>
              <a:t> </a:t>
            </a:r>
            <a:r>
              <a:rPr spc="-25" dirty="0"/>
              <a:t>Engagement</a:t>
            </a:r>
            <a:r>
              <a:rPr spc="-130" dirty="0"/>
              <a:t> </a:t>
            </a:r>
            <a:r>
              <a:rPr spc="-25" dirty="0"/>
              <a:t>Subcommittee</a:t>
            </a:r>
            <a:r>
              <a:rPr lang="en-US" spc="-114" dirty="0"/>
              <a:t> – Charge</a:t>
            </a:r>
            <a:endParaRPr spc="-10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cs typeface="Calibri"/>
              </a:rPr>
              <a:pPr marL="38100" marR="0" lvl="0" indent="0" defTabSz="91440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574" y="1734337"/>
            <a:ext cx="1134173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582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identify</a:t>
            </a:r>
            <a:r>
              <a:rPr kumimoji="0" sz="2400" b="1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engage</a:t>
            </a:r>
            <a:r>
              <a:rPr kumimoji="0" sz="2400" b="1" i="1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OSW</a:t>
            </a:r>
            <a:r>
              <a:rPr kumimoji="0" sz="2400" b="1" i="1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stakeholders</a:t>
            </a:r>
            <a:r>
              <a:rPr kumimoji="0" sz="2400" b="1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in</a:t>
            </a:r>
            <a:r>
              <a:rPr kumimoji="0" sz="2400" b="1" i="1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North</a:t>
            </a:r>
            <a:r>
              <a:rPr kumimoji="0" sz="2400" b="1" i="1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Carolina</a:t>
            </a:r>
            <a:r>
              <a:rPr kumimoji="0" sz="2400" b="1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beyond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with</a:t>
            </a:r>
            <a:r>
              <a:rPr kumimoji="0" sz="2400" b="1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communications</a:t>
            </a:r>
            <a:r>
              <a:rPr kumimoji="0" sz="2400" b="1" i="1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strategy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that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advocates</a:t>
            </a:r>
            <a:r>
              <a:rPr kumimoji="0" sz="2400" b="1" i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for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policies</a:t>
            </a:r>
            <a:r>
              <a:rPr kumimoji="0" sz="2400" b="1" i="1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prioritizing</a:t>
            </a:r>
            <a:r>
              <a:rPr kumimoji="0" sz="2400" b="1" i="1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OSW</a:t>
            </a:r>
            <a:r>
              <a:rPr kumimoji="0" sz="2400" b="1" i="1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1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development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Promote</a:t>
            </a:r>
            <a:r>
              <a:rPr kumimoji="0" sz="24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recommendations</a:t>
            </a:r>
            <a:r>
              <a:rPr kumimoji="0" sz="24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from</a:t>
            </a:r>
            <a:r>
              <a:rPr kumimoji="0" sz="24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Taskforce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24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stakeholders</a:t>
            </a:r>
            <a:r>
              <a:rPr kumimoji="0" sz="24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policy-makers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Connect</a:t>
            </a:r>
            <a:r>
              <a:rPr kumimoji="0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governments</a:t>
            </a:r>
            <a:r>
              <a:rPr kumimoji="0" sz="2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organizations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working</a:t>
            </a:r>
            <a:r>
              <a:rPr kumimoji="0" sz="2400" b="0" i="0" u="none" strike="noStrike" kern="0" cap="none" spc="-5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on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OSW</a:t>
            </a: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advancement</a:t>
            </a:r>
            <a:r>
              <a:rPr kumimoji="0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in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NC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508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Build</a:t>
            </a:r>
            <a:r>
              <a:rPr kumimoji="0" sz="24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upon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partnerships,</a:t>
            </a:r>
            <a:r>
              <a:rPr kumimoji="0" sz="24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such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as</a:t>
            </a: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the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Southeast</a:t>
            </a:r>
            <a:r>
              <a:rPr kumimoji="0" sz="24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Mid-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Atlantic</a:t>
            </a:r>
            <a:r>
              <a:rPr kumimoji="0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Regional</a:t>
            </a:r>
            <a:r>
              <a:rPr kumimoji="0" sz="24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Transformative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Partnerships</a:t>
            </a:r>
            <a:r>
              <a:rPr kumimoji="0" sz="2400" b="0" i="0" u="none" strike="noStrike" kern="0" cap="none" spc="-9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for</a:t>
            </a:r>
            <a:r>
              <a:rPr kumimoji="0" sz="24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Offshore</a:t>
            </a:r>
            <a:r>
              <a:rPr kumimoji="0" sz="24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Wind</a:t>
            </a:r>
            <a:r>
              <a:rPr kumimoji="0" sz="24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Energy</a:t>
            </a:r>
            <a:r>
              <a:rPr kumimoji="0" sz="24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Resources</a:t>
            </a:r>
            <a:r>
              <a:rPr kumimoji="0" sz="2400" b="0" i="0" u="none" strike="noStrike" kern="0" cap="none" spc="-9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(“SMART-POWER”)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Topics</a:t>
            </a:r>
            <a:r>
              <a:rPr kumimoji="0" sz="2400" b="1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to</a:t>
            </a:r>
            <a:r>
              <a:rPr kumimoji="0" sz="2400" b="1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discuss</a:t>
            </a:r>
            <a:r>
              <a:rPr kumimoji="0" sz="24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and</a:t>
            </a:r>
            <a:r>
              <a:rPr kumimoji="0" sz="2400" b="1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consider: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9315" y="5103802"/>
            <a:ext cx="35191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Messaging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priorities</a:t>
            </a:r>
            <a:r>
              <a:rPr kumimoji="0" sz="18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&amp;</a:t>
            </a:r>
            <a:r>
              <a:rPr kumimoji="0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consistency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Outreach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strategies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State</a:t>
            </a:r>
            <a:r>
              <a:rPr kumimoji="0" sz="1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government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91749" y="5096087"/>
            <a:ext cx="2185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Federal</a:t>
            </a:r>
            <a:r>
              <a:rPr kumimoji="0" sz="1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government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Local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governments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2488" y="6306523"/>
            <a:ext cx="4925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Commerce</a:t>
            </a:r>
            <a:r>
              <a:rPr kumimoji="0" sz="1800" b="1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Liaison</a:t>
            </a: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</a:t>
            </a:r>
            <a:r>
              <a:rPr kumimoji="0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:</a:t>
            </a:r>
            <a:r>
              <a:rPr kumimoji="0" sz="1800" b="1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lang="en-US" sz="1800" b="1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Gena Renfrow and </a:t>
            </a:r>
            <a:r>
              <a:rPr kumimoji="0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Lex</a:t>
            </a:r>
            <a:r>
              <a:rPr kumimoji="0" sz="1800" b="1" i="1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1" i="1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Janes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5670" y="5096087"/>
            <a:ext cx="3623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Special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interest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groups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299085" marR="0" lvl="0" indent="-2870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Best</a:t>
            </a:r>
            <a:r>
              <a:rPr kumimoji="0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practices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among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similar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efforts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349" y="44679"/>
            <a:ext cx="10861675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5250" algn="ctr">
              <a:lnSpc>
                <a:spcPts val="4560"/>
              </a:lnSpc>
              <a:spcBef>
                <a:spcPts val="95"/>
              </a:spcBef>
            </a:pPr>
            <a:r>
              <a:rPr dirty="0"/>
              <a:t>NC</a:t>
            </a:r>
            <a:r>
              <a:rPr spc="-165" dirty="0"/>
              <a:t> </a:t>
            </a:r>
            <a:r>
              <a:rPr spc="-10" dirty="0"/>
              <a:t>TOWERS</a:t>
            </a:r>
          </a:p>
          <a:p>
            <a:pPr algn="ctr">
              <a:lnSpc>
                <a:spcPts val="4560"/>
              </a:lnSpc>
            </a:pPr>
            <a:r>
              <a:rPr spc="-10" dirty="0"/>
              <a:t>Outreach</a:t>
            </a:r>
            <a:r>
              <a:rPr spc="-135" dirty="0"/>
              <a:t> </a:t>
            </a:r>
            <a:r>
              <a:rPr dirty="0"/>
              <a:t>and</a:t>
            </a:r>
            <a:r>
              <a:rPr spc="-110" dirty="0"/>
              <a:t> </a:t>
            </a:r>
            <a:r>
              <a:rPr spc="-25" dirty="0"/>
              <a:t>Engagement</a:t>
            </a:r>
            <a:r>
              <a:rPr spc="-130" dirty="0"/>
              <a:t> </a:t>
            </a:r>
            <a:r>
              <a:rPr spc="-25" dirty="0"/>
              <a:t>Subcommittee</a:t>
            </a:r>
            <a:r>
              <a:rPr spc="-114" dirty="0"/>
              <a:t> </a:t>
            </a:r>
            <a:r>
              <a:rPr spc="-10" dirty="0"/>
              <a:t>(Outreach)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cs typeface="Calibri"/>
              </a:rPr>
              <a:pPr marL="38100" marR="0" lvl="0" indent="0" defTabSz="91440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574" y="1436880"/>
            <a:ext cx="11341735" cy="49338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582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Identify Key Stakeholders</a:t>
            </a:r>
            <a:endParaRPr kumimoji="0" sz="2400" b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Have identified 700+ individuals to date and compiled into a master contact list</a:t>
            </a:r>
          </a:p>
          <a:p>
            <a:pPr marL="3556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Includes input from taskforce members and subcommittee members/organizations – Audubon, EDF, SEWC, Commerce, EDPNC</a:t>
            </a:r>
          </a:p>
          <a:p>
            <a:pPr marL="3556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Thanks to all who provided contacts</a:t>
            </a: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endParaRPr kumimoji="0" sz="2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spc="-20" dirty="0">
                <a:solidFill>
                  <a:sysClr val="windowText" lastClr="000000"/>
                </a:solidFill>
                <a:latin typeface="Calibri"/>
                <a:cs typeface="Calibri"/>
              </a:rPr>
              <a:t>Next steps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: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</a:rPr>
              <a:t>Initial “opt-in” e-mail to be sent to list members (this summer)</a:t>
            </a: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kern="0" dirty="0">
                <a:solidFill>
                  <a:sysClr val="windowText" lastClr="000000"/>
                </a:solidFill>
                <a:effectLst/>
                <a:latin typeface="Calibri" panose="020F0502020204030204" pitchFamily="34" charset="0"/>
                <a:cs typeface="Calibri"/>
              </a:rPr>
              <a:t>Those who opt-in will receive monthly 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/>
              </a:rPr>
              <a:t>e-mail updates on the state of OSW in NC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/>
              </a:rPr>
              <a:t>Initial e-mail will also include link to complete OSW stakeholder survey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750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349" y="44679"/>
            <a:ext cx="10861675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5250" algn="ctr">
              <a:lnSpc>
                <a:spcPts val="4560"/>
              </a:lnSpc>
              <a:spcBef>
                <a:spcPts val="95"/>
              </a:spcBef>
            </a:pPr>
            <a:r>
              <a:rPr dirty="0"/>
              <a:t>NC</a:t>
            </a:r>
            <a:r>
              <a:rPr spc="-165" dirty="0"/>
              <a:t> </a:t>
            </a:r>
            <a:r>
              <a:rPr spc="-10" dirty="0"/>
              <a:t>TOWERS</a:t>
            </a:r>
          </a:p>
          <a:p>
            <a:pPr algn="ctr">
              <a:lnSpc>
                <a:spcPts val="4560"/>
              </a:lnSpc>
            </a:pPr>
            <a:r>
              <a:rPr spc="-10" dirty="0"/>
              <a:t>Outreach</a:t>
            </a:r>
            <a:r>
              <a:rPr spc="-135" dirty="0"/>
              <a:t> </a:t>
            </a:r>
            <a:r>
              <a:rPr dirty="0"/>
              <a:t>and</a:t>
            </a:r>
            <a:r>
              <a:rPr spc="-110" dirty="0"/>
              <a:t> </a:t>
            </a:r>
            <a:r>
              <a:rPr spc="-25" dirty="0"/>
              <a:t>Engagement</a:t>
            </a:r>
            <a:r>
              <a:rPr spc="-130" dirty="0"/>
              <a:t> </a:t>
            </a:r>
            <a:r>
              <a:rPr spc="-25" dirty="0"/>
              <a:t>Subcommittee</a:t>
            </a:r>
            <a:r>
              <a:rPr spc="-114" dirty="0"/>
              <a:t> </a:t>
            </a:r>
            <a:r>
              <a:rPr spc="-10" dirty="0"/>
              <a:t>(Outreach)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cs typeface="Calibri"/>
              </a:rPr>
              <a:pPr marL="38100" marR="0" lvl="0" indent="0" defTabSz="91440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574" y="1480947"/>
            <a:ext cx="11341735" cy="53604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582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spc="-60" dirty="0">
                <a:solidFill>
                  <a:sysClr val="windowText" lastClr="000000"/>
                </a:solidFill>
                <a:latin typeface="Calibri"/>
                <a:cs typeface="Calibri"/>
              </a:rPr>
              <a:t>Stakeholder Engagement – Survey Key Stakeholders</a:t>
            </a:r>
          </a:p>
          <a:p>
            <a:pPr marL="3556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Created survey to gauge attitudes, information needs and level of engagement 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</a:b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of key stakeholders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Thanks to all who reviewed draft survey and provided feedback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spc="-20" dirty="0">
                <a:solidFill>
                  <a:sysClr val="windowText" lastClr="000000"/>
                </a:solidFill>
                <a:latin typeface="Calibri"/>
                <a:cs typeface="Calibri"/>
              </a:rPr>
              <a:t>Next steps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:</a:t>
            </a:r>
            <a:endParaRPr kumimoji="0" lang="en-US" sz="2400" b="1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Survey to go live on NC TOWERS web page (this summer) and link to be e-mailed to master stakeholder list</a:t>
            </a:r>
          </a:p>
          <a:p>
            <a:pPr marL="3556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Outreach subcommittee will 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hare survey results with Taskforce at Nov. </a:t>
            </a:r>
            <a:r>
              <a:rPr lang="en-US"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Taskforce meeting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 inform our work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355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349" y="44679"/>
            <a:ext cx="10861675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5250" algn="ctr">
              <a:lnSpc>
                <a:spcPts val="4560"/>
              </a:lnSpc>
              <a:spcBef>
                <a:spcPts val="95"/>
              </a:spcBef>
            </a:pPr>
            <a:r>
              <a:rPr dirty="0"/>
              <a:t>NC</a:t>
            </a:r>
            <a:r>
              <a:rPr spc="-165" dirty="0"/>
              <a:t> </a:t>
            </a:r>
            <a:r>
              <a:rPr spc="-10" dirty="0"/>
              <a:t>TOWERS</a:t>
            </a:r>
          </a:p>
          <a:p>
            <a:pPr algn="ctr">
              <a:lnSpc>
                <a:spcPts val="4560"/>
              </a:lnSpc>
            </a:pPr>
            <a:r>
              <a:rPr spc="-10" dirty="0"/>
              <a:t>Outreach</a:t>
            </a:r>
            <a:r>
              <a:rPr spc="-135" dirty="0"/>
              <a:t> </a:t>
            </a:r>
            <a:r>
              <a:rPr dirty="0"/>
              <a:t>and</a:t>
            </a:r>
            <a:r>
              <a:rPr spc="-110" dirty="0"/>
              <a:t> </a:t>
            </a:r>
            <a:r>
              <a:rPr spc="-25" dirty="0"/>
              <a:t>Engagement</a:t>
            </a:r>
            <a:r>
              <a:rPr spc="-130" dirty="0"/>
              <a:t> </a:t>
            </a:r>
            <a:r>
              <a:rPr spc="-25" dirty="0"/>
              <a:t>Subcommittee</a:t>
            </a:r>
            <a:r>
              <a:rPr spc="-114" dirty="0"/>
              <a:t> </a:t>
            </a:r>
            <a:r>
              <a:rPr spc="-10" dirty="0"/>
              <a:t>(Outreach)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cs typeface="Calibri"/>
              </a:rPr>
              <a:pPr marL="38100" marR="0" lvl="0" indent="0" defTabSz="91440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574" y="1536031"/>
            <a:ext cx="11341735" cy="51757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85825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spc="-60" dirty="0">
                <a:solidFill>
                  <a:sysClr val="windowText" lastClr="000000"/>
                </a:solidFill>
                <a:latin typeface="Calibri"/>
                <a:cs typeface="Calibri"/>
              </a:rPr>
              <a:t>Stakeholder Engagement – Listening Sessions/Roundtables</a:t>
            </a:r>
            <a:endParaRPr kumimoji="0" sz="2400" b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Participating in conferences and roundtables by other organizations</a:t>
            </a:r>
          </a:p>
          <a:p>
            <a:pPr marL="812800" lvl="1" indent="-342900">
              <a:buFont typeface="Courier New" panose="02070309020205020404" pitchFamily="49" charset="0"/>
              <a:buChar char="o"/>
              <a:tabLst>
                <a:tab pos="354965" algn="l"/>
                <a:tab pos="355600" algn="l"/>
              </a:tabLst>
              <a:defRPr/>
            </a:pPr>
            <a:r>
              <a:rPr lang="en-US" sz="20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Audubon OSW &amp; Wildlife Summit, July 19</a:t>
            </a:r>
          </a:p>
          <a:p>
            <a:pPr marL="812800" lvl="1" indent="-342900">
              <a:buFont typeface="Courier New" panose="02070309020205020404" pitchFamily="49" charset="0"/>
              <a:buChar char="o"/>
              <a:tabLst>
                <a:tab pos="354965" algn="l"/>
                <a:tab pos="355600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Greg Andeck – organizer; Karly Lohan and Gena Renfrow – attendees</a:t>
            </a:r>
          </a:p>
          <a:p>
            <a:pPr marL="469900" lvl="1">
              <a:tabLst>
                <a:tab pos="354965" algn="l"/>
                <a:tab pos="355600" algn="l"/>
              </a:tabLst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54965" algn="l"/>
                <a:tab pos="355600" algn="l"/>
              </a:tabLst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Conducted pilot small group, roundtable discussion Aug. 3</a:t>
            </a:r>
          </a:p>
          <a:p>
            <a:pPr marL="812800" lvl="1" indent="-342900">
              <a:buFont typeface="Courier New" panose="02070309020205020404" pitchFamily="49" charset="0"/>
              <a:buChar char="o"/>
              <a:tabLst>
                <a:tab pos="354965" algn="l"/>
                <a:tab pos="355600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Jennifer Mundt provided brief overview of state of OSW in NC</a:t>
            </a:r>
          </a:p>
          <a:p>
            <a:pPr marL="812800" lvl="1" indent="-342900">
              <a:buFont typeface="Courier New" panose="02070309020205020404" pitchFamily="49" charset="0"/>
              <a:buChar char="o"/>
              <a:tabLst>
                <a:tab pos="354965" algn="l"/>
                <a:tab pos="355600" algn="l"/>
              </a:tabLst>
              <a:defRPr/>
            </a:pPr>
            <a:r>
              <a:rPr lang="en-US" sz="20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Most time dedicated to facilitated discussion &amp; listening (discussion questions in notes)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812800" lvl="1" indent="-342900">
              <a:buFont typeface="Courier New" panose="02070309020205020404" pitchFamily="49" charset="0"/>
              <a:buChar char="o"/>
              <a:tabLst>
                <a:tab pos="354965" algn="l"/>
                <a:tab pos="355600" algn="l"/>
              </a:tabLst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Key takeaways from yesterday’s roundtable – themes, learnings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spc="-20" dirty="0">
                <a:solidFill>
                  <a:sysClr val="windowText" lastClr="000000"/>
                </a:solidFill>
                <a:latin typeface="Calibri"/>
                <a:cs typeface="Calibri"/>
              </a:rPr>
              <a:t>N</a:t>
            </a:r>
            <a:r>
              <a:rPr kumimoji="0" lang="en-US" sz="2400" b="1" i="0" u="none" strike="noStrike" kern="0" cap="none" spc="-2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ext</a:t>
            </a:r>
            <a:r>
              <a:rPr kumimoji="0" lang="en-US" sz="2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Steps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:</a:t>
            </a:r>
            <a:endParaRPr kumimoji="0" lang="en-US" sz="2400" b="1" i="0" u="none" strike="noStrike" kern="0" cap="none" spc="-1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Pilot will inform future, multi-stakeholder roundtables in Morehead City &amp; Wilmington</a:t>
            </a: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Subcommittee will share additional feedback from pilot with T</a:t>
            </a:r>
            <a:r>
              <a:rPr lang="en-US" sz="2400" kern="0" dirty="0" err="1">
                <a:solidFill>
                  <a:sysClr val="windowText" lastClr="000000"/>
                </a:solidFill>
                <a:latin typeface="Calibri"/>
                <a:cs typeface="Calibri"/>
              </a:rPr>
              <a:t>askforce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Also potential for stakeholder-specific roundtables 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0678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6349" y="44679"/>
            <a:ext cx="10861675" cy="1183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95250" algn="ctr">
              <a:lnSpc>
                <a:spcPts val="4560"/>
              </a:lnSpc>
              <a:spcBef>
                <a:spcPts val="95"/>
              </a:spcBef>
            </a:pPr>
            <a:r>
              <a:rPr dirty="0"/>
              <a:t>NC</a:t>
            </a:r>
            <a:r>
              <a:rPr spc="-165" dirty="0"/>
              <a:t> </a:t>
            </a:r>
            <a:r>
              <a:rPr spc="-10" dirty="0"/>
              <a:t>TOWERS</a:t>
            </a:r>
          </a:p>
          <a:p>
            <a:pPr algn="ctr">
              <a:lnSpc>
                <a:spcPts val="4560"/>
              </a:lnSpc>
            </a:pPr>
            <a:r>
              <a:rPr spc="-10" dirty="0"/>
              <a:t>Outreach</a:t>
            </a:r>
            <a:r>
              <a:rPr spc="-135" dirty="0"/>
              <a:t> </a:t>
            </a:r>
            <a:r>
              <a:rPr dirty="0"/>
              <a:t>and</a:t>
            </a:r>
            <a:r>
              <a:rPr spc="-110" dirty="0"/>
              <a:t> </a:t>
            </a:r>
            <a:r>
              <a:rPr spc="-25" dirty="0"/>
              <a:t>Engagement</a:t>
            </a:r>
            <a:r>
              <a:rPr spc="-130" dirty="0"/>
              <a:t> </a:t>
            </a:r>
            <a:r>
              <a:rPr spc="-25" dirty="0"/>
              <a:t>Subcommittee</a:t>
            </a:r>
            <a:r>
              <a:rPr spc="-114" dirty="0"/>
              <a:t> </a:t>
            </a:r>
            <a:r>
              <a:rPr spc="-10" dirty="0"/>
              <a:t>(Outreach)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cs typeface="Calibri"/>
              </a:rPr>
              <a:pPr marL="38100" marR="0" lvl="0" indent="0" defTabSz="914400" eaLnBrk="1" fontAlgn="auto" latinLnBrk="0" hangingPunct="1">
                <a:lnSpc>
                  <a:spcPts val="1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2574" y="1317777"/>
            <a:ext cx="11341735" cy="4806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spc="-20" dirty="0">
                <a:solidFill>
                  <a:sysClr val="windowText" lastClr="000000"/>
                </a:solidFill>
                <a:latin typeface="Calibri"/>
                <a:cs typeface="Calibri"/>
              </a:rPr>
              <a:t>Key N</a:t>
            </a:r>
            <a:r>
              <a:rPr kumimoji="0" lang="en-US" sz="2400" b="1" i="0" u="none" strike="noStrike" kern="0" cap="none" spc="-2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eeds</a:t>
            </a:r>
            <a:r>
              <a:rPr kumimoji="0" lang="en-US" sz="2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from Taskforce Members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: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  <a:latin typeface="Calibri" panose="020F0502020204030204" pitchFamily="34" charset="0"/>
              <a:cs typeface="Calibri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 panose="020F0502020204030204" pitchFamily="34" charset="0"/>
                <a:cs typeface="Calibri"/>
              </a:rPr>
              <a:t>Share any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 panose="020F0502020204030204" pitchFamily="34" charset="0"/>
                <a:cs typeface="Calibri"/>
              </a:rPr>
              <a:t>exis</a:t>
            </a:r>
            <a:r>
              <a:rPr lang="en-US" sz="2400" kern="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/>
              </a:rPr>
              <a:t>ting OSW fact sheets currently using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Suggest roundtable locations – including venues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Recommend related organizations for </a:t>
            </a:r>
            <a:r>
              <a:rPr lang="en-US" sz="2400" kern="0" dirty="0">
                <a:solidFill>
                  <a:sysClr val="windowText" lastClr="000000"/>
                </a:solidFill>
                <a:latin typeface="Calibri"/>
                <a:cs typeface="Calibri"/>
              </a:rPr>
              <a:t>roundtable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 sessions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Recommend conferences and roundtables held by others where our participation might be beneficial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cs typeface="Calibri"/>
              </a:rPr>
              <a:t>Suggest appropriate high-traffic environments for OSW info/visual displays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00512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638</Words>
  <Application>Microsoft Office PowerPoint</Application>
  <PresentationFormat>Widescreen</PresentationFormat>
  <Paragraphs>93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Times New Roman</vt:lpstr>
      <vt:lpstr>1_Office Theme</vt:lpstr>
      <vt:lpstr>Custom Design</vt:lpstr>
      <vt:lpstr>PowerPoint Presentation</vt:lpstr>
      <vt:lpstr>NC TOWERS Outreach and Engagement Subcommittee – Charge</vt:lpstr>
      <vt:lpstr>NC TOWERS Outreach and Engagement Subcommittee (Outreach)</vt:lpstr>
      <vt:lpstr>NC TOWERS Outreach and Engagement Subcommittee (Outreach)</vt:lpstr>
      <vt:lpstr>NC TOWERS Outreach and Engagement Subcommittee (Outreach)</vt:lpstr>
      <vt:lpstr>NC TOWERS Outreach and Engagement Subcommittee (Outreach)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Renfrow, Gena</dc:creator>
  <cp:lastModifiedBy>Renfrow, Gena</cp:lastModifiedBy>
  <cp:revision>6</cp:revision>
  <dcterms:created xsi:type="dcterms:W3CDTF">2022-04-28T17:55:29Z</dcterms:created>
  <dcterms:modified xsi:type="dcterms:W3CDTF">2022-07-26T14:21:57Z</dcterms:modified>
</cp:coreProperties>
</file>